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6" r:id="rId3"/>
    <p:sldId id="257" r:id="rId4"/>
    <p:sldId id="260" r:id="rId5"/>
    <p:sldId id="261" r:id="rId6"/>
    <p:sldId id="264" r:id="rId7"/>
    <p:sldId id="265" r:id="rId8"/>
    <p:sldId id="262" r:id="rId9"/>
    <p:sldId id="266" r:id="rId10"/>
    <p:sldId id="268" r:id="rId11"/>
    <p:sldId id="263" r:id="rId12"/>
    <p:sldId id="267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762"/>
  </p:normalViewPr>
  <p:slideViewPr>
    <p:cSldViewPr snapToGrid="0">
      <p:cViewPr varScale="1">
        <p:scale>
          <a:sx n="117" d="100"/>
          <a:sy n="117" d="100"/>
        </p:scale>
        <p:origin x="181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E5C7-4EF4-524E-961C-A0BB8245EA7E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1C6A-666D-594B-A9C8-9F94008F9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2625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E5C7-4EF4-524E-961C-A0BB8245EA7E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1C6A-666D-594B-A9C8-9F94008F9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7049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E5C7-4EF4-524E-961C-A0BB8245EA7E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1C6A-666D-594B-A9C8-9F94008F9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18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E5C7-4EF4-524E-961C-A0BB8245EA7E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1C6A-666D-594B-A9C8-9F94008F9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5498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E5C7-4EF4-524E-961C-A0BB8245EA7E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1C6A-666D-594B-A9C8-9F94008F9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07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E5C7-4EF4-524E-961C-A0BB8245EA7E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1C6A-666D-594B-A9C8-9F94008F9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722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E5C7-4EF4-524E-961C-A0BB8245EA7E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1C6A-666D-594B-A9C8-9F94008F9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296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E5C7-4EF4-524E-961C-A0BB8245EA7E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1C6A-666D-594B-A9C8-9F94008F9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120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E5C7-4EF4-524E-961C-A0BB8245EA7E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1C6A-666D-594B-A9C8-9F94008F9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072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E5C7-4EF4-524E-961C-A0BB8245EA7E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1C6A-666D-594B-A9C8-9F94008F9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1001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2E5C7-4EF4-524E-961C-A0BB8245EA7E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11C6A-666D-594B-A9C8-9F94008F9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7024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E2E5C7-4EF4-524E-961C-A0BB8245EA7E}" type="datetimeFigureOut">
              <a:rPr kumimoji="1" lang="ja-JP" altLang="en-US" smtClean="0"/>
              <a:t>2025/7/22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D11C6A-666D-594B-A9C8-9F94008F98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012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0BFCD-A440-85D6-EBB9-6DC572C8C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2D0A6153-D3E1-A573-B60F-BA48948C3F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149692"/>
              </p:ext>
            </p:extLst>
          </p:nvPr>
        </p:nvGraphicFramePr>
        <p:xfrm>
          <a:off x="1828801" y="2464631"/>
          <a:ext cx="4930345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0454">
                  <a:extLst>
                    <a:ext uri="{9D8B030D-6E8A-4147-A177-3AD203B41FA5}">
                      <a16:colId xmlns:a16="http://schemas.microsoft.com/office/drawing/2014/main" val="1822754908"/>
                    </a:ext>
                  </a:extLst>
                </a:gridCol>
                <a:gridCol w="1075037">
                  <a:extLst>
                    <a:ext uri="{9D8B030D-6E8A-4147-A177-3AD203B41FA5}">
                      <a16:colId xmlns:a16="http://schemas.microsoft.com/office/drawing/2014/main" val="2943258639"/>
                    </a:ext>
                  </a:extLst>
                </a:gridCol>
                <a:gridCol w="1309817">
                  <a:extLst>
                    <a:ext uri="{9D8B030D-6E8A-4147-A177-3AD203B41FA5}">
                      <a16:colId xmlns:a16="http://schemas.microsoft.com/office/drawing/2014/main" val="1045051920"/>
                    </a:ext>
                  </a:extLst>
                </a:gridCol>
                <a:gridCol w="1075037">
                  <a:extLst>
                    <a:ext uri="{9D8B030D-6E8A-4147-A177-3AD203B41FA5}">
                      <a16:colId xmlns:a16="http://schemas.microsoft.com/office/drawing/2014/main" val="19638803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/>
                        <a:t>・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/>
                        <a:t>基準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3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571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A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237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B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470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C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060169"/>
                  </a:ext>
                </a:extLst>
              </a:tr>
            </a:tbl>
          </a:graphicData>
        </a:graphic>
      </p:graphicFrame>
      <p:sp>
        <p:nvSpPr>
          <p:cNvPr id="5" name="タイトル 4">
            <a:extLst>
              <a:ext uri="{FF2B5EF4-FFF2-40B4-BE49-F238E27FC236}">
                <a16:creationId xmlns:a16="http://schemas.microsoft.com/office/drawing/2014/main" id="{FE7F48AD-152B-6715-6D54-7F95ED8E1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23415"/>
          </a:xfrm>
        </p:spPr>
        <p:txBody>
          <a:bodyPr>
            <a:normAutofit/>
          </a:bodyPr>
          <a:lstStyle/>
          <a:p>
            <a:r>
              <a:rPr lang="ja-JP" altLang="en-US" sz="2400"/>
              <a:t>ルーブリック</a:t>
            </a:r>
          </a:p>
        </p:txBody>
      </p:sp>
    </p:spTree>
    <p:extLst>
      <p:ext uri="{BB962C8B-B14F-4D97-AF65-F5344CB8AC3E}">
        <p14:creationId xmlns:p14="http://schemas.microsoft.com/office/powerpoint/2010/main" val="623948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DAD1FC23-9125-88BB-6EE9-CAD613DD8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4000"/>
              <a:t>相互評価結果を格納するテーブル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7270630-CF3F-5713-D0ED-C56BD39350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21640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578BEC-F4A6-484A-F32D-D886DB7F5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5B824687-CE39-12CC-9278-A019CE6328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48548"/>
              </p:ext>
            </p:extLst>
          </p:nvPr>
        </p:nvGraphicFramePr>
        <p:xfrm>
          <a:off x="1637788" y="4416612"/>
          <a:ext cx="4930345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0454">
                  <a:extLst>
                    <a:ext uri="{9D8B030D-6E8A-4147-A177-3AD203B41FA5}">
                      <a16:colId xmlns:a16="http://schemas.microsoft.com/office/drawing/2014/main" val="1822754908"/>
                    </a:ext>
                  </a:extLst>
                </a:gridCol>
                <a:gridCol w="1075037">
                  <a:extLst>
                    <a:ext uri="{9D8B030D-6E8A-4147-A177-3AD203B41FA5}">
                      <a16:colId xmlns:a16="http://schemas.microsoft.com/office/drawing/2014/main" val="2943258639"/>
                    </a:ext>
                  </a:extLst>
                </a:gridCol>
                <a:gridCol w="1309817">
                  <a:extLst>
                    <a:ext uri="{9D8B030D-6E8A-4147-A177-3AD203B41FA5}">
                      <a16:colId xmlns:a16="http://schemas.microsoft.com/office/drawing/2014/main" val="1045051920"/>
                    </a:ext>
                  </a:extLst>
                </a:gridCol>
                <a:gridCol w="1075037">
                  <a:extLst>
                    <a:ext uri="{9D8B030D-6E8A-4147-A177-3AD203B41FA5}">
                      <a16:colId xmlns:a16="http://schemas.microsoft.com/office/drawing/2014/main" val="19638803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/>
                        <a:t>・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/>
                        <a:t>基準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3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571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A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237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B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470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C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060169"/>
                  </a:ext>
                </a:extLst>
              </a:tr>
            </a:tbl>
          </a:graphicData>
        </a:graphic>
      </p:graphicFrame>
      <p:sp>
        <p:nvSpPr>
          <p:cNvPr id="5" name="タイトル 4">
            <a:extLst>
              <a:ext uri="{FF2B5EF4-FFF2-40B4-BE49-F238E27FC236}">
                <a16:creationId xmlns:a16="http://schemas.microsoft.com/office/drawing/2014/main" id="{45DCD3B9-5E09-6884-B082-66319E9AB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23415"/>
          </a:xfrm>
        </p:spPr>
        <p:txBody>
          <a:bodyPr>
            <a:normAutofit/>
          </a:bodyPr>
          <a:lstStyle/>
          <a:p>
            <a:r>
              <a:rPr lang="en-US" altLang="ja-JP" sz="2400" dirty="0" err="1"/>
              <a:t>peer_reviews</a:t>
            </a:r>
            <a:r>
              <a:rPr lang="ja-JP" altLang="en-US" sz="2400"/>
              <a:t>テーブル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9C4D948-2475-4BBF-170B-E1500FE669D9}"/>
              </a:ext>
            </a:extLst>
          </p:cNvPr>
          <p:cNvSpPr txBox="1"/>
          <p:nvPr/>
        </p:nvSpPr>
        <p:spPr>
          <a:xfrm>
            <a:off x="613398" y="1086297"/>
            <a:ext cx="751148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" altLang="ja-JP" dirty="0"/>
              <a:t>id</a:t>
            </a:r>
          </a:p>
          <a:p>
            <a:r>
              <a:rPr kumimoji="1" lang="en" altLang="ja-JP" dirty="0"/>
              <a:t> </a:t>
            </a:r>
            <a:r>
              <a:rPr kumimoji="1" lang="en" altLang="ja-JP" dirty="0" err="1"/>
              <a:t>rubric_performance_id</a:t>
            </a:r>
            <a:r>
              <a:rPr kumimoji="1" lang="ja-JP" altLang="en-US"/>
              <a:t>　</a:t>
            </a:r>
            <a:r>
              <a:rPr kumimoji="1" lang="en" altLang="ja-JP" dirty="0"/>
              <a:t> '</a:t>
            </a:r>
            <a:r>
              <a:rPr kumimoji="1" lang="en" altLang="ja-JP" dirty="0" err="1"/>
              <a:t>rubric_performances.id</a:t>
            </a:r>
            <a:r>
              <a:rPr kumimoji="1" lang="ja-JP" altLang="en-US"/>
              <a:t>外部キー，</a:t>
            </a:r>
            <a:endParaRPr kumimoji="1" lang="en-US" altLang="ja-JP" dirty="0"/>
          </a:p>
          <a:p>
            <a:r>
              <a:rPr kumimoji="1" lang="en-US" altLang="ja-JP" dirty="0"/>
              <a:t>							</a:t>
            </a:r>
            <a:r>
              <a:rPr kumimoji="1" lang="ja-JP" altLang="en-US"/>
              <a:t>学習者が選択したパフォーマンス</a:t>
            </a:r>
            <a:r>
              <a:rPr kumimoji="1" lang="en-US" altLang="ja-JP" dirty="0"/>
              <a:t>’</a:t>
            </a:r>
          </a:p>
          <a:p>
            <a:r>
              <a:rPr kumimoji="1" lang="en-US" altLang="ja-JP" dirty="0"/>
              <a:t> </a:t>
            </a:r>
            <a:r>
              <a:rPr kumimoji="1" lang="en" altLang="ja-JP" dirty="0" err="1"/>
              <a:t>peer_review_task_id</a:t>
            </a:r>
            <a:r>
              <a:rPr kumimoji="1" lang="ja-JP" altLang="en"/>
              <a:t>　</a:t>
            </a:r>
            <a:r>
              <a:rPr kumimoji="1" lang="en" altLang="ja-JP" dirty="0"/>
              <a:t>'</a:t>
            </a:r>
            <a:r>
              <a:rPr kumimoji="1" lang="en" altLang="ja-JP" dirty="0" err="1"/>
              <a:t>rubric_tasks.id</a:t>
            </a:r>
            <a:r>
              <a:rPr kumimoji="1" lang="ja-JP" altLang="en-US"/>
              <a:t>外部キー，対象となるタスクの</a:t>
            </a:r>
            <a:r>
              <a:rPr kumimoji="1" lang="en" altLang="ja-JP" dirty="0"/>
              <a:t>ID’</a:t>
            </a:r>
          </a:p>
          <a:p>
            <a:r>
              <a:rPr kumimoji="1" lang="en" altLang="ja-JP" dirty="0"/>
              <a:t> </a:t>
            </a:r>
            <a:r>
              <a:rPr kumimoji="1" lang="en" altLang="ja-JP" dirty="0" err="1"/>
              <a:t>user_id</a:t>
            </a:r>
            <a:r>
              <a:rPr kumimoji="1" lang="en" altLang="ja-JP" dirty="0"/>
              <a:t>  ‘</a:t>
            </a:r>
            <a:r>
              <a:rPr kumimoji="1" lang="ja-JP" altLang="en-US"/>
              <a:t>レビュー対象のユーザ</a:t>
            </a:r>
            <a:r>
              <a:rPr kumimoji="1" lang="en-US" altLang="ja-JP" dirty="0"/>
              <a:t>ID’</a:t>
            </a:r>
          </a:p>
          <a:p>
            <a:r>
              <a:rPr kumimoji="1" lang="en" altLang="ja-JP" dirty="0"/>
              <a:t> </a:t>
            </a:r>
            <a:r>
              <a:rPr kumimoji="1" lang="en" altLang="ja-JP" dirty="0" err="1"/>
              <a:t>reviewee_group_id</a:t>
            </a:r>
            <a:r>
              <a:rPr kumimoji="1" lang="en" altLang="ja-JP" dirty="0"/>
              <a:t>  ‘</a:t>
            </a:r>
            <a:r>
              <a:rPr kumimoji="1" lang="ja-JP" altLang="en-US"/>
              <a:t>レビュー対象のグループの</a:t>
            </a:r>
            <a:r>
              <a:rPr kumimoji="1" lang="en-US" altLang="ja-JP" dirty="0"/>
              <a:t>ID'</a:t>
            </a:r>
          </a:p>
          <a:p>
            <a:r>
              <a:rPr kumimoji="1" lang="en" altLang="ja-JP" dirty="0" err="1"/>
              <a:t>created_by</a:t>
            </a:r>
            <a:r>
              <a:rPr kumimoji="1" lang="en" altLang="ja-JP" dirty="0"/>
              <a:t> '</a:t>
            </a:r>
            <a:r>
              <a:rPr kumimoji="1" lang="en" altLang="ja-JP" dirty="0" err="1"/>
              <a:t>users.id</a:t>
            </a:r>
            <a:r>
              <a:rPr kumimoji="1" lang="ja-JP" altLang="en-US"/>
              <a:t>外部キー，評価をした学習者の</a:t>
            </a:r>
            <a:r>
              <a:rPr kumimoji="1" lang="en" altLang="ja-JP" dirty="0"/>
              <a:t>ID'</a:t>
            </a:r>
          </a:p>
          <a:p>
            <a:r>
              <a:rPr kumimoji="1" lang="en" altLang="ja-JP" dirty="0"/>
              <a:t> </a:t>
            </a:r>
            <a:r>
              <a:rPr kumimoji="1" lang="en" altLang="ja-JP" dirty="0" err="1"/>
              <a:t>updated_by</a:t>
            </a:r>
            <a:r>
              <a:rPr kumimoji="1" lang="en" altLang="ja-JP" dirty="0"/>
              <a:t> '</a:t>
            </a:r>
            <a:r>
              <a:rPr kumimoji="1" lang="en" altLang="ja-JP" dirty="0" err="1"/>
              <a:t>users.id</a:t>
            </a:r>
            <a:r>
              <a:rPr kumimoji="1" lang="ja-JP" altLang="en-US"/>
              <a:t>外部キー，評価をした学習者の</a:t>
            </a:r>
            <a:r>
              <a:rPr kumimoji="1" lang="en" altLang="ja-JP" dirty="0"/>
              <a:t>ID'</a:t>
            </a:r>
            <a:r>
              <a:rPr kumimoji="1" lang="en-US" altLang="ja-JP" dirty="0"/>
              <a:t>'</a:t>
            </a:r>
          </a:p>
        </p:txBody>
      </p:sp>
      <p:sp>
        <p:nvSpPr>
          <p:cNvPr id="8" name="角丸四角形 7">
            <a:extLst>
              <a:ext uri="{FF2B5EF4-FFF2-40B4-BE49-F238E27FC236}">
                <a16:creationId xmlns:a16="http://schemas.microsoft.com/office/drawing/2014/main" id="{5F45BD49-470A-DD52-A89A-6347D0682188}"/>
              </a:ext>
            </a:extLst>
          </p:cNvPr>
          <p:cNvSpPr/>
          <p:nvPr/>
        </p:nvSpPr>
        <p:spPr>
          <a:xfrm>
            <a:off x="3207095" y="4805582"/>
            <a:ext cx="877330" cy="34679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カギ線コネクタ 10">
            <a:extLst>
              <a:ext uri="{FF2B5EF4-FFF2-40B4-BE49-F238E27FC236}">
                <a16:creationId xmlns:a16="http://schemas.microsoft.com/office/drawing/2014/main" id="{D06D5B52-A723-7C52-9755-04C925D410EB}"/>
              </a:ext>
            </a:extLst>
          </p:cNvPr>
          <p:cNvCxnSpPr>
            <a:cxnSpLocks/>
          </p:cNvCxnSpPr>
          <p:nvPr/>
        </p:nvCxnSpPr>
        <p:spPr>
          <a:xfrm rot="10800000" flipV="1">
            <a:off x="3739473" y="4138708"/>
            <a:ext cx="344952" cy="680448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5884DDE-CA71-D659-95CE-3E3B522A6EC0}"/>
              </a:ext>
            </a:extLst>
          </p:cNvPr>
          <p:cNvSpPr txBox="1"/>
          <p:nvPr/>
        </p:nvSpPr>
        <p:spPr>
          <a:xfrm>
            <a:off x="4102960" y="3769376"/>
            <a:ext cx="4535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/>
              <a:t>rubric_performance_id</a:t>
            </a:r>
            <a:r>
              <a:rPr kumimoji="1" lang="ja-JP" altLang="en-US"/>
              <a:t>は学習者が選択した</a:t>
            </a:r>
            <a:endParaRPr kumimoji="1" lang="en-US" altLang="ja-JP" dirty="0"/>
          </a:p>
          <a:p>
            <a:r>
              <a:rPr kumimoji="1" lang="ja-JP" altLang="en-US"/>
              <a:t>セル</a:t>
            </a:r>
            <a:r>
              <a:rPr kumimoji="1" lang="en-US" altLang="ja-JP" dirty="0"/>
              <a:t>(</a:t>
            </a:r>
            <a:r>
              <a:rPr kumimoji="1" lang="ja-JP" altLang="en-US"/>
              <a:t>パフォーマンス</a:t>
            </a:r>
            <a:r>
              <a:rPr kumimoji="1" lang="en-US" altLang="ja-JP" dirty="0"/>
              <a:t>)</a:t>
            </a:r>
            <a:r>
              <a:rPr kumimoji="1" lang="ja-JP" altLang="en-US"/>
              <a:t>の</a:t>
            </a:r>
            <a:r>
              <a:rPr kumimoji="1" lang="en-US" altLang="ja-JP" dirty="0"/>
              <a:t>ID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321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179334-FC2D-4518-C94F-34F1DA0F7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31741783-E459-1812-D44E-68F39C482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23415"/>
          </a:xfrm>
        </p:spPr>
        <p:txBody>
          <a:bodyPr>
            <a:normAutofit/>
          </a:bodyPr>
          <a:lstStyle/>
          <a:p>
            <a:r>
              <a:rPr lang="en-US" altLang="ja-JP" sz="2400" dirty="0" err="1"/>
              <a:t>peer_review_comments</a:t>
            </a:r>
            <a:r>
              <a:rPr lang="ja-JP" altLang="en-US" sz="2400"/>
              <a:t>テーブル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4348677-0D6E-51B6-9669-FDB5C3FB6631}"/>
              </a:ext>
            </a:extLst>
          </p:cNvPr>
          <p:cNvSpPr txBox="1"/>
          <p:nvPr/>
        </p:nvSpPr>
        <p:spPr>
          <a:xfrm>
            <a:off x="613398" y="1086297"/>
            <a:ext cx="746499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" altLang="ja-JP" dirty="0"/>
              <a:t>id</a:t>
            </a:r>
          </a:p>
          <a:p>
            <a:r>
              <a:rPr kumimoji="1" lang="en" altLang="ja-JP" dirty="0"/>
              <a:t> </a:t>
            </a:r>
            <a:r>
              <a:rPr kumimoji="1" lang="en" altLang="ja-JP" dirty="0" err="1"/>
              <a:t>reflection_comment_name_id</a:t>
            </a:r>
            <a:r>
              <a:rPr kumimoji="1" lang="ja-JP" altLang="en-US"/>
              <a:t>　</a:t>
            </a:r>
            <a:r>
              <a:rPr kumimoji="1" lang="en" altLang="ja-JP" dirty="0"/>
              <a:t> ‘</a:t>
            </a:r>
            <a:r>
              <a:rPr kumimoji="1" lang="ja-JP" altLang="en-US"/>
              <a:t>回答対象のコメント欄の名称の</a:t>
            </a:r>
            <a:r>
              <a:rPr kumimoji="1" lang="en-US" altLang="ja-JP" dirty="0"/>
              <a:t>ID’</a:t>
            </a:r>
          </a:p>
          <a:p>
            <a:r>
              <a:rPr kumimoji="1" lang="en-US" altLang="ja-JP" dirty="0"/>
              <a:t>comment  ‘</a:t>
            </a:r>
            <a:r>
              <a:rPr kumimoji="1" lang="ja-JP" altLang="en-US"/>
              <a:t>リフレクションの記述</a:t>
            </a:r>
            <a:r>
              <a:rPr kumimoji="1" lang="en-US" altLang="ja-JP" dirty="0"/>
              <a:t>’ </a:t>
            </a:r>
          </a:p>
          <a:p>
            <a:r>
              <a:rPr kumimoji="1" lang="en" altLang="ja-JP" dirty="0" err="1"/>
              <a:t>peer_review_task_id</a:t>
            </a:r>
            <a:r>
              <a:rPr kumimoji="1" lang="ja-JP" altLang="en"/>
              <a:t>　</a:t>
            </a:r>
            <a:r>
              <a:rPr kumimoji="1" lang="en" altLang="ja-JP" dirty="0"/>
              <a:t>'</a:t>
            </a:r>
            <a:r>
              <a:rPr kumimoji="1" lang="en" altLang="ja-JP" dirty="0" err="1"/>
              <a:t>rubric_tasks.id</a:t>
            </a:r>
            <a:r>
              <a:rPr kumimoji="1" lang="ja-JP" altLang="en-US"/>
              <a:t>外部キー，対象となるタスクの</a:t>
            </a:r>
            <a:r>
              <a:rPr kumimoji="1" lang="en" altLang="ja-JP" dirty="0"/>
              <a:t>ID’</a:t>
            </a:r>
          </a:p>
          <a:p>
            <a:r>
              <a:rPr kumimoji="1" lang="en" altLang="ja-JP" dirty="0"/>
              <a:t> </a:t>
            </a:r>
            <a:r>
              <a:rPr kumimoji="1" lang="en" altLang="ja-JP" dirty="0" err="1"/>
              <a:t>user_id</a:t>
            </a:r>
            <a:r>
              <a:rPr kumimoji="1" lang="en" altLang="ja-JP" dirty="0"/>
              <a:t>  ‘</a:t>
            </a:r>
            <a:r>
              <a:rPr kumimoji="1" lang="ja-JP" altLang="en-US"/>
              <a:t>レビュー対象のユーザ</a:t>
            </a:r>
            <a:r>
              <a:rPr kumimoji="1" lang="en-US" altLang="ja-JP" dirty="0"/>
              <a:t>ID’</a:t>
            </a:r>
          </a:p>
          <a:p>
            <a:r>
              <a:rPr kumimoji="1" lang="en" altLang="ja-JP" dirty="0"/>
              <a:t> </a:t>
            </a:r>
            <a:r>
              <a:rPr kumimoji="1" lang="en" altLang="ja-JP" dirty="0" err="1"/>
              <a:t>reviewee_group_id</a:t>
            </a:r>
            <a:r>
              <a:rPr kumimoji="1" lang="en" altLang="ja-JP" dirty="0"/>
              <a:t>  ‘</a:t>
            </a:r>
            <a:r>
              <a:rPr kumimoji="1" lang="ja-JP" altLang="en-US"/>
              <a:t>レビュー対象のグループの</a:t>
            </a:r>
            <a:r>
              <a:rPr kumimoji="1" lang="en-US" altLang="ja-JP" dirty="0"/>
              <a:t>ID'</a:t>
            </a:r>
          </a:p>
          <a:p>
            <a:r>
              <a:rPr kumimoji="1" lang="en" altLang="ja-JP" dirty="0" err="1"/>
              <a:t>created_by</a:t>
            </a:r>
            <a:r>
              <a:rPr kumimoji="1" lang="en" altLang="ja-JP" dirty="0"/>
              <a:t> '</a:t>
            </a:r>
            <a:r>
              <a:rPr kumimoji="1" lang="en" altLang="ja-JP" dirty="0" err="1"/>
              <a:t>users.id</a:t>
            </a:r>
            <a:r>
              <a:rPr kumimoji="1" lang="ja-JP" altLang="en-US"/>
              <a:t>外部キー，評価をした学習者の</a:t>
            </a:r>
            <a:r>
              <a:rPr kumimoji="1" lang="en" altLang="ja-JP" dirty="0"/>
              <a:t>ID'</a:t>
            </a:r>
          </a:p>
          <a:p>
            <a:r>
              <a:rPr kumimoji="1" lang="en" altLang="ja-JP" dirty="0"/>
              <a:t> </a:t>
            </a:r>
            <a:r>
              <a:rPr kumimoji="1" lang="en" altLang="ja-JP" dirty="0" err="1"/>
              <a:t>updated_by</a:t>
            </a:r>
            <a:r>
              <a:rPr kumimoji="1" lang="en" altLang="ja-JP" dirty="0"/>
              <a:t> '</a:t>
            </a:r>
            <a:r>
              <a:rPr kumimoji="1" lang="en" altLang="ja-JP" dirty="0" err="1"/>
              <a:t>users.id</a:t>
            </a:r>
            <a:r>
              <a:rPr kumimoji="1" lang="ja-JP" altLang="en-US"/>
              <a:t>外部キー，評価をした学習者の</a:t>
            </a:r>
            <a:r>
              <a:rPr kumimoji="1" lang="en" altLang="ja-JP" dirty="0"/>
              <a:t>ID'</a:t>
            </a:r>
            <a:r>
              <a:rPr kumimoji="1" lang="en-US" altLang="ja-JP" dirty="0"/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3415570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2C3AD-9286-77B1-44B9-BB9DE7B573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>
            <a:extLst>
              <a:ext uri="{FF2B5EF4-FFF2-40B4-BE49-F238E27FC236}">
                <a16:creationId xmlns:a16="http://schemas.microsoft.com/office/drawing/2014/main" id="{49E99F13-E2C0-194E-5813-B4D0AE93D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4000"/>
              <a:t>自己評価結果を格納するテーブル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4BB3762-DDFB-41D9-B5DD-E5DCD576E3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9281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4FA5D-513C-B71E-CCD7-E51C0A6D0A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367E3BB4-2C84-6B32-91CE-44E44C150392}"/>
              </a:ext>
            </a:extLst>
          </p:cNvPr>
          <p:cNvGraphicFramePr>
            <a:graphicFrameLocks noGrp="1"/>
          </p:cNvGraphicFramePr>
          <p:nvPr/>
        </p:nvGraphicFramePr>
        <p:xfrm>
          <a:off x="1637788" y="4416612"/>
          <a:ext cx="4930345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0454">
                  <a:extLst>
                    <a:ext uri="{9D8B030D-6E8A-4147-A177-3AD203B41FA5}">
                      <a16:colId xmlns:a16="http://schemas.microsoft.com/office/drawing/2014/main" val="1822754908"/>
                    </a:ext>
                  </a:extLst>
                </a:gridCol>
                <a:gridCol w="1075037">
                  <a:extLst>
                    <a:ext uri="{9D8B030D-6E8A-4147-A177-3AD203B41FA5}">
                      <a16:colId xmlns:a16="http://schemas.microsoft.com/office/drawing/2014/main" val="2943258639"/>
                    </a:ext>
                  </a:extLst>
                </a:gridCol>
                <a:gridCol w="1309817">
                  <a:extLst>
                    <a:ext uri="{9D8B030D-6E8A-4147-A177-3AD203B41FA5}">
                      <a16:colId xmlns:a16="http://schemas.microsoft.com/office/drawing/2014/main" val="1045051920"/>
                    </a:ext>
                  </a:extLst>
                </a:gridCol>
                <a:gridCol w="1075037">
                  <a:extLst>
                    <a:ext uri="{9D8B030D-6E8A-4147-A177-3AD203B41FA5}">
                      <a16:colId xmlns:a16="http://schemas.microsoft.com/office/drawing/2014/main" val="19638803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/>
                        <a:t>・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/>
                        <a:t>基準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3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571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A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237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B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470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C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060169"/>
                  </a:ext>
                </a:extLst>
              </a:tr>
            </a:tbl>
          </a:graphicData>
        </a:graphic>
      </p:graphicFrame>
      <p:sp>
        <p:nvSpPr>
          <p:cNvPr id="5" name="タイトル 4">
            <a:extLst>
              <a:ext uri="{FF2B5EF4-FFF2-40B4-BE49-F238E27FC236}">
                <a16:creationId xmlns:a16="http://schemas.microsoft.com/office/drawing/2014/main" id="{9C85C73E-FC22-93FB-8217-6E7DFACD5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23415"/>
          </a:xfrm>
        </p:spPr>
        <p:txBody>
          <a:bodyPr>
            <a:normAutofit/>
          </a:bodyPr>
          <a:lstStyle/>
          <a:p>
            <a:r>
              <a:rPr lang="en-US" altLang="ja-JP" sz="2400" dirty="0" err="1"/>
              <a:t>self_assessments</a:t>
            </a:r>
            <a:r>
              <a:rPr lang="ja-JP" altLang="en-US" sz="2400"/>
              <a:t>テーブル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3652D24-38CD-4B63-0B1B-FB71A5C61FC8}"/>
              </a:ext>
            </a:extLst>
          </p:cNvPr>
          <p:cNvSpPr txBox="1"/>
          <p:nvPr/>
        </p:nvSpPr>
        <p:spPr>
          <a:xfrm>
            <a:off x="613398" y="1086297"/>
            <a:ext cx="751148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" altLang="ja-JP" dirty="0"/>
              <a:t>id</a:t>
            </a:r>
          </a:p>
          <a:p>
            <a:r>
              <a:rPr kumimoji="1" lang="en" altLang="ja-JP" dirty="0"/>
              <a:t> </a:t>
            </a:r>
            <a:r>
              <a:rPr kumimoji="1" lang="en" altLang="ja-JP" dirty="0" err="1"/>
              <a:t>rubric_performance_id</a:t>
            </a:r>
            <a:r>
              <a:rPr kumimoji="1" lang="ja-JP" altLang="en-US"/>
              <a:t>　</a:t>
            </a:r>
            <a:r>
              <a:rPr kumimoji="1" lang="en" altLang="ja-JP" dirty="0"/>
              <a:t> '</a:t>
            </a:r>
            <a:r>
              <a:rPr kumimoji="1" lang="en" altLang="ja-JP" dirty="0" err="1"/>
              <a:t>rubric_performances.id</a:t>
            </a:r>
            <a:r>
              <a:rPr kumimoji="1" lang="ja-JP" altLang="en-US"/>
              <a:t>外部キー，</a:t>
            </a:r>
            <a:endParaRPr kumimoji="1" lang="en-US" altLang="ja-JP" dirty="0"/>
          </a:p>
          <a:p>
            <a:r>
              <a:rPr kumimoji="1" lang="en-US" altLang="ja-JP" dirty="0"/>
              <a:t>							</a:t>
            </a:r>
            <a:r>
              <a:rPr kumimoji="1" lang="ja-JP" altLang="en-US"/>
              <a:t>学習者が選択したパフォーマンス</a:t>
            </a:r>
            <a:r>
              <a:rPr kumimoji="1" lang="en-US" altLang="ja-JP" dirty="0"/>
              <a:t>’</a:t>
            </a:r>
          </a:p>
          <a:p>
            <a:r>
              <a:rPr kumimoji="1" lang="en-US" altLang="ja-JP" dirty="0"/>
              <a:t> </a:t>
            </a:r>
            <a:r>
              <a:rPr kumimoji="1" lang="en" altLang="ja-JP" dirty="0" err="1"/>
              <a:t>peer_review_task_id</a:t>
            </a:r>
            <a:r>
              <a:rPr kumimoji="1" lang="ja-JP" altLang="en"/>
              <a:t>　</a:t>
            </a:r>
            <a:r>
              <a:rPr kumimoji="1" lang="en" altLang="ja-JP" dirty="0"/>
              <a:t>'</a:t>
            </a:r>
            <a:r>
              <a:rPr kumimoji="1" lang="en" altLang="ja-JP" dirty="0" err="1"/>
              <a:t>rubric_tasks.id</a:t>
            </a:r>
            <a:r>
              <a:rPr kumimoji="1" lang="ja-JP" altLang="en-US"/>
              <a:t>外部キー，対象となるタスクの</a:t>
            </a:r>
            <a:r>
              <a:rPr kumimoji="1" lang="en" altLang="ja-JP" dirty="0"/>
              <a:t>ID’</a:t>
            </a:r>
          </a:p>
          <a:p>
            <a:r>
              <a:rPr kumimoji="1" lang="en" altLang="ja-JP" dirty="0" err="1"/>
              <a:t>created_by</a:t>
            </a:r>
            <a:r>
              <a:rPr kumimoji="1" lang="en" altLang="ja-JP" dirty="0"/>
              <a:t> '</a:t>
            </a:r>
            <a:r>
              <a:rPr kumimoji="1" lang="en" altLang="ja-JP" dirty="0" err="1"/>
              <a:t>users.id</a:t>
            </a:r>
            <a:r>
              <a:rPr kumimoji="1" lang="ja-JP" altLang="en-US"/>
              <a:t>外部キー，評価をした学習者の</a:t>
            </a:r>
            <a:r>
              <a:rPr kumimoji="1" lang="en" altLang="ja-JP" dirty="0"/>
              <a:t>ID'</a:t>
            </a:r>
          </a:p>
          <a:p>
            <a:r>
              <a:rPr kumimoji="1" lang="en" altLang="ja-JP" dirty="0"/>
              <a:t> </a:t>
            </a:r>
            <a:r>
              <a:rPr kumimoji="1" lang="en" altLang="ja-JP" dirty="0" err="1"/>
              <a:t>updated_by</a:t>
            </a:r>
            <a:r>
              <a:rPr kumimoji="1" lang="en" altLang="ja-JP" dirty="0"/>
              <a:t> '</a:t>
            </a:r>
            <a:r>
              <a:rPr kumimoji="1" lang="en" altLang="ja-JP" dirty="0" err="1"/>
              <a:t>users.id</a:t>
            </a:r>
            <a:r>
              <a:rPr kumimoji="1" lang="ja-JP" altLang="en-US"/>
              <a:t>外部キー，評価をした学習者の</a:t>
            </a:r>
            <a:r>
              <a:rPr kumimoji="1" lang="en" altLang="ja-JP" dirty="0"/>
              <a:t>ID'</a:t>
            </a:r>
            <a:r>
              <a:rPr kumimoji="1" lang="en-US" altLang="ja-JP" dirty="0"/>
              <a:t>'</a:t>
            </a:r>
          </a:p>
        </p:txBody>
      </p:sp>
      <p:sp>
        <p:nvSpPr>
          <p:cNvPr id="8" name="角丸四角形 7">
            <a:extLst>
              <a:ext uri="{FF2B5EF4-FFF2-40B4-BE49-F238E27FC236}">
                <a16:creationId xmlns:a16="http://schemas.microsoft.com/office/drawing/2014/main" id="{59D5A4A3-D7FF-0A9D-CC20-D5D5B4D9802E}"/>
              </a:ext>
            </a:extLst>
          </p:cNvPr>
          <p:cNvSpPr/>
          <p:nvPr/>
        </p:nvSpPr>
        <p:spPr>
          <a:xfrm>
            <a:off x="3207095" y="4805582"/>
            <a:ext cx="877330" cy="34679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カギ線コネクタ 10">
            <a:extLst>
              <a:ext uri="{FF2B5EF4-FFF2-40B4-BE49-F238E27FC236}">
                <a16:creationId xmlns:a16="http://schemas.microsoft.com/office/drawing/2014/main" id="{3E7EB3B6-5884-29AF-D934-6FD08B499A23}"/>
              </a:ext>
            </a:extLst>
          </p:cNvPr>
          <p:cNvCxnSpPr>
            <a:cxnSpLocks/>
          </p:cNvCxnSpPr>
          <p:nvPr/>
        </p:nvCxnSpPr>
        <p:spPr>
          <a:xfrm rot="10800000" flipV="1">
            <a:off x="3739473" y="4138708"/>
            <a:ext cx="344952" cy="680448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E69F2E0-8DC3-3317-8666-24029F75E3D1}"/>
              </a:ext>
            </a:extLst>
          </p:cNvPr>
          <p:cNvSpPr txBox="1"/>
          <p:nvPr/>
        </p:nvSpPr>
        <p:spPr>
          <a:xfrm>
            <a:off x="4102960" y="3769376"/>
            <a:ext cx="45357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/>
              <a:t>rubric_performance_id</a:t>
            </a:r>
            <a:r>
              <a:rPr kumimoji="1" lang="ja-JP" altLang="en-US"/>
              <a:t>は学習者が選択した</a:t>
            </a:r>
            <a:endParaRPr kumimoji="1" lang="en-US" altLang="ja-JP" dirty="0"/>
          </a:p>
          <a:p>
            <a:r>
              <a:rPr kumimoji="1" lang="ja-JP" altLang="en-US"/>
              <a:t>セル</a:t>
            </a:r>
            <a:r>
              <a:rPr kumimoji="1" lang="en-US" altLang="ja-JP" dirty="0"/>
              <a:t>(</a:t>
            </a:r>
            <a:r>
              <a:rPr kumimoji="1" lang="ja-JP" altLang="en-US"/>
              <a:t>パフォーマンス</a:t>
            </a:r>
            <a:r>
              <a:rPr kumimoji="1" lang="en-US" altLang="ja-JP" dirty="0"/>
              <a:t>)</a:t>
            </a:r>
            <a:r>
              <a:rPr kumimoji="1" lang="ja-JP" altLang="en-US"/>
              <a:t>の</a:t>
            </a:r>
            <a:r>
              <a:rPr kumimoji="1" lang="en-US" altLang="ja-JP" dirty="0"/>
              <a:t>ID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07745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3DA92-A455-C007-9175-D984AFE80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34E63591-A7A4-AFEB-1E24-7C7BF53CD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23415"/>
          </a:xfrm>
        </p:spPr>
        <p:txBody>
          <a:bodyPr>
            <a:normAutofit/>
          </a:bodyPr>
          <a:lstStyle/>
          <a:p>
            <a:r>
              <a:rPr lang="en-US" altLang="ja-JP" sz="2400" dirty="0" err="1"/>
              <a:t>self_assessment_comments</a:t>
            </a:r>
            <a:r>
              <a:rPr lang="ja-JP" altLang="en-US" sz="2400"/>
              <a:t>テーブル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550329A-84A8-E69F-A08E-94F08B9DDFC1}"/>
              </a:ext>
            </a:extLst>
          </p:cNvPr>
          <p:cNvSpPr txBox="1"/>
          <p:nvPr/>
        </p:nvSpPr>
        <p:spPr>
          <a:xfrm>
            <a:off x="613398" y="1086297"/>
            <a:ext cx="746499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" altLang="ja-JP" dirty="0"/>
              <a:t>id</a:t>
            </a:r>
          </a:p>
          <a:p>
            <a:r>
              <a:rPr kumimoji="1" lang="en" altLang="ja-JP" dirty="0"/>
              <a:t> </a:t>
            </a:r>
            <a:r>
              <a:rPr kumimoji="1" lang="en" altLang="ja-JP" dirty="0" err="1"/>
              <a:t>reflection_comment_name_id</a:t>
            </a:r>
            <a:r>
              <a:rPr kumimoji="1" lang="ja-JP" altLang="en-US"/>
              <a:t>　</a:t>
            </a:r>
            <a:r>
              <a:rPr kumimoji="1" lang="en" altLang="ja-JP" dirty="0"/>
              <a:t> ‘</a:t>
            </a:r>
            <a:r>
              <a:rPr kumimoji="1" lang="ja-JP" altLang="en-US"/>
              <a:t>回答対象のコメント欄の名称の</a:t>
            </a:r>
            <a:r>
              <a:rPr kumimoji="1" lang="en-US" altLang="ja-JP" dirty="0"/>
              <a:t>ID’</a:t>
            </a:r>
          </a:p>
          <a:p>
            <a:r>
              <a:rPr kumimoji="1" lang="en-US" altLang="ja-JP" dirty="0"/>
              <a:t>comment  ‘</a:t>
            </a:r>
            <a:r>
              <a:rPr kumimoji="1" lang="ja-JP" altLang="en-US"/>
              <a:t>リフレクションの記述</a:t>
            </a:r>
            <a:r>
              <a:rPr kumimoji="1" lang="en-US" altLang="ja-JP" dirty="0"/>
              <a:t>’ </a:t>
            </a:r>
          </a:p>
          <a:p>
            <a:r>
              <a:rPr kumimoji="1" lang="en" altLang="ja-JP" dirty="0" err="1"/>
              <a:t>peer_review_task_id</a:t>
            </a:r>
            <a:r>
              <a:rPr kumimoji="1" lang="ja-JP" altLang="en"/>
              <a:t>　</a:t>
            </a:r>
            <a:r>
              <a:rPr kumimoji="1" lang="en" altLang="ja-JP" dirty="0"/>
              <a:t>'</a:t>
            </a:r>
            <a:r>
              <a:rPr kumimoji="1" lang="en" altLang="ja-JP" dirty="0" err="1"/>
              <a:t>rubric_tasks.id</a:t>
            </a:r>
            <a:r>
              <a:rPr kumimoji="1" lang="ja-JP" altLang="en-US"/>
              <a:t>外部キー，対象となるタスクの</a:t>
            </a:r>
            <a:r>
              <a:rPr kumimoji="1" lang="en" altLang="ja-JP" dirty="0"/>
              <a:t>ID’</a:t>
            </a:r>
          </a:p>
          <a:p>
            <a:r>
              <a:rPr kumimoji="1" lang="en" altLang="ja-JP" dirty="0"/>
              <a:t> </a:t>
            </a:r>
            <a:r>
              <a:rPr kumimoji="1" lang="en" altLang="ja-JP" dirty="0" err="1"/>
              <a:t>created_by</a:t>
            </a:r>
            <a:r>
              <a:rPr kumimoji="1" lang="en" altLang="ja-JP" dirty="0"/>
              <a:t> '</a:t>
            </a:r>
            <a:r>
              <a:rPr kumimoji="1" lang="en" altLang="ja-JP" dirty="0" err="1"/>
              <a:t>users.id</a:t>
            </a:r>
            <a:r>
              <a:rPr kumimoji="1" lang="ja-JP" altLang="en-US"/>
              <a:t>外部キー，評価をした学習者の</a:t>
            </a:r>
            <a:r>
              <a:rPr kumimoji="1" lang="en" altLang="ja-JP" dirty="0"/>
              <a:t>ID'</a:t>
            </a:r>
          </a:p>
          <a:p>
            <a:r>
              <a:rPr kumimoji="1" lang="en" altLang="ja-JP" dirty="0"/>
              <a:t> </a:t>
            </a:r>
            <a:r>
              <a:rPr kumimoji="1" lang="en" altLang="ja-JP" dirty="0" err="1"/>
              <a:t>updated_by</a:t>
            </a:r>
            <a:r>
              <a:rPr kumimoji="1" lang="en" altLang="ja-JP" dirty="0"/>
              <a:t> '</a:t>
            </a:r>
            <a:r>
              <a:rPr kumimoji="1" lang="en" altLang="ja-JP" dirty="0" err="1"/>
              <a:t>users.id</a:t>
            </a:r>
            <a:r>
              <a:rPr kumimoji="1" lang="ja-JP" altLang="en-US"/>
              <a:t>外部キー，評価をした学習者の</a:t>
            </a:r>
            <a:r>
              <a:rPr kumimoji="1" lang="en" altLang="ja-JP" dirty="0"/>
              <a:t>ID'</a:t>
            </a:r>
            <a:r>
              <a:rPr kumimoji="1" lang="en-US" altLang="ja-JP" dirty="0"/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1336013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2601DF28-10F7-BC73-E71E-C4884825A7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166311"/>
              </p:ext>
            </p:extLst>
          </p:nvPr>
        </p:nvGraphicFramePr>
        <p:xfrm>
          <a:off x="255373" y="1591411"/>
          <a:ext cx="3921210" cy="1388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8165">
                  <a:extLst>
                    <a:ext uri="{9D8B030D-6E8A-4147-A177-3AD203B41FA5}">
                      <a16:colId xmlns:a16="http://schemas.microsoft.com/office/drawing/2014/main" val="1822754908"/>
                    </a:ext>
                  </a:extLst>
                </a:gridCol>
                <a:gridCol w="593013">
                  <a:extLst>
                    <a:ext uri="{9D8B030D-6E8A-4147-A177-3AD203B41FA5}">
                      <a16:colId xmlns:a16="http://schemas.microsoft.com/office/drawing/2014/main" val="2943258639"/>
                    </a:ext>
                  </a:extLst>
                </a:gridCol>
                <a:gridCol w="617837">
                  <a:extLst>
                    <a:ext uri="{9D8B030D-6E8A-4147-A177-3AD203B41FA5}">
                      <a16:colId xmlns:a16="http://schemas.microsoft.com/office/drawing/2014/main" val="1045051920"/>
                    </a:ext>
                  </a:extLst>
                </a:gridCol>
                <a:gridCol w="654909">
                  <a:extLst>
                    <a:ext uri="{9D8B030D-6E8A-4147-A177-3AD203B41FA5}">
                      <a16:colId xmlns:a16="http://schemas.microsoft.com/office/drawing/2014/main" val="1963880321"/>
                    </a:ext>
                  </a:extLst>
                </a:gridCol>
                <a:gridCol w="737286">
                  <a:extLst>
                    <a:ext uri="{9D8B030D-6E8A-4147-A177-3AD203B41FA5}">
                      <a16:colId xmlns:a16="http://schemas.microsoft.com/office/drawing/2014/main" val="3032094622"/>
                    </a:ext>
                  </a:extLst>
                </a:gridCol>
              </a:tblGrid>
              <a:tr h="323885"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観点</a:t>
                      </a:r>
                      <a:r>
                        <a:rPr kumimoji="1" lang="en-US" altLang="ja-JP" sz="1600" dirty="0"/>
                        <a:t> </a:t>
                      </a:r>
                      <a:r>
                        <a:rPr kumimoji="1" lang="ja-JP" altLang="en-US" sz="1600"/>
                        <a:t>・</a:t>
                      </a:r>
                      <a:r>
                        <a:rPr kumimoji="1" lang="en-US" altLang="ja-JP" sz="1600" dirty="0"/>
                        <a:t> </a:t>
                      </a:r>
                      <a:r>
                        <a:rPr kumimoji="1" lang="ja-JP" altLang="en-US" sz="1600"/>
                        <a:t>基準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4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571082"/>
                  </a:ext>
                </a:extLst>
              </a:tr>
              <a:tr h="339106"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観点</a:t>
                      </a:r>
                      <a:r>
                        <a:rPr kumimoji="1" lang="en-US" altLang="ja-JP" sz="1600" dirty="0"/>
                        <a:t>A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237398"/>
                  </a:ext>
                </a:extLst>
              </a:tr>
              <a:tr h="339106"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観点</a:t>
                      </a:r>
                      <a:r>
                        <a:rPr kumimoji="1" lang="en-US" altLang="ja-JP" sz="1600" dirty="0"/>
                        <a:t>B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470543"/>
                  </a:ext>
                </a:extLst>
              </a:tr>
              <a:tr h="374887"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観点</a:t>
                      </a:r>
                      <a:r>
                        <a:rPr kumimoji="1" lang="en-US" altLang="ja-JP" sz="1600" dirty="0"/>
                        <a:t>C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060169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79A953E7-1D08-6C1F-B22A-629CFBED44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359083"/>
              </p:ext>
            </p:extLst>
          </p:nvPr>
        </p:nvGraphicFramePr>
        <p:xfrm>
          <a:off x="5276336" y="1072426"/>
          <a:ext cx="3183924" cy="1388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8165">
                  <a:extLst>
                    <a:ext uri="{9D8B030D-6E8A-4147-A177-3AD203B41FA5}">
                      <a16:colId xmlns:a16="http://schemas.microsoft.com/office/drawing/2014/main" val="1822754908"/>
                    </a:ext>
                  </a:extLst>
                </a:gridCol>
                <a:gridCol w="593013">
                  <a:extLst>
                    <a:ext uri="{9D8B030D-6E8A-4147-A177-3AD203B41FA5}">
                      <a16:colId xmlns:a16="http://schemas.microsoft.com/office/drawing/2014/main" val="2943258639"/>
                    </a:ext>
                  </a:extLst>
                </a:gridCol>
                <a:gridCol w="617837">
                  <a:extLst>
                    <a:ext uri="{9D8B030D-6E8A-4147-A177-3AD203B41FA5}">
                      <a16:colId xmlns:a16="http://schemas.microsoft.com/office/drawing/2014/main" val="1045051920"/>
                    </a:ext>
                  </a:extLst>
                </a:gridCol>
                <a:gridCol w="654909">
                  <a:extLst>
                    <a:ext uri="{9D8B030D-6E8A-4147-A177-3AD203B41FA5}">
                      <a16:colId xmlns:a16="http://schemas.microsoft.com/office/drawing/2014/main" val="1963880321"/>
                    </a:ext>
                  </a:extLst>
                </a:gridCol>
              </a:tblGrid>
              <a:tr h="323885"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観点</a:t>
                      </a:r>
                      <a:r>
                        <a:rPr kumimoji="1" lang="en-US" altLang="ja-JP" sz="1600" dirty="0"/>
                        <a:t> </a:t>
                      </a:r>
                      <a:r>
                        <a:rPr kumimoji="1" lang="ja-JP" altLang="en-US" sz="1600"/>
                        <a:t>・</a:t>
                      </a:r>
                      <a:r>
                        <a:rPr kumimoji="1" lang="en-US" altLang="ja-JP" sz="1600" dirty="0"/>
                        <a:t> </a:t>
                      </a:r>
                      <a:r>
                        <a:rPr kumimoji="1" lang="ja-JP" altLang="en-US" sz="1600"/>
                        <a:t>基準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571082"/>
                  </a:ext>
                </a:extLst>
              </a:tr>
              <a:tr h="339106"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観点</a:t>
                      </a:r>
                      <a:r>
                        <a:rPr kumimoji="1" lang="en-US" altLang="ja-JP" sz="1600" dirty="0"/>
                        <a:t>AA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237398"/>
                  </a:ext>
                </a:extLst>
              </a:tr>
              <a:tr h="339106"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観点</a:t>
                      </a:r>
                      <a:r>
                        <a:rPr kumimoji="1" lang="en-US" altLang="ja-JP" sz="1600" dirty="0"/>
                        <a:t>AB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470543"/>
                  </a:ext>
                </a:extLst>
              </a:tr>
              <a:tr h="374887"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観点</a:t>
                      </a:r>
                      <a:r>
                        <a:rPr kumimoji="1" lang="en-US" altLang="ja-JP" sz="1600" dirty="0"/>
                        <a:t>AC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060169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6BC4125E-CA9D-3B9B-67E8-092442259A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06448"/>
              </p:ext>
            </p:extLst>
          </p:nvPr>
        </p:nvGraphicFramePr>
        <p:xfrm>
          <a:off x="5276336" y="2838033"/>
          <a:ext cx="3183924" cy="1388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8165">
                  <a:extLst>
                    <a:ext uri="{9D8B030D-6E8A-4147-A177-3AD203B41FA5}">
                      <a16:colId xmlns:a16="http://schemas.microsoft.com/office/drawing/2014/main" val="1822754908"/>
                    </a:ext>
                  </a:extLst>
                </a:gridCol>
                <a:gridCol w="593013">
                  <a:extLst>
                    <a:ext uri="{9D8B030D-6E8A-4147-A177-3AD203B41FA5}">
                      <a16:colId xmlns:a16="http://schemas.microsoft.com/office/drawing/2014/main" val="2943258639"/>
                    </a:ext>
                  </a:extLst>
                </a:gridCol>
                <a:gridCol w="617837">
                  <a:extLst>
                    <a:ext uri="{9D8B030D-6E8A-4147-A177-3AD203B41FA5}">
                      <a16:colId xmlns:a16="http://schemas.microsoft.com/office/drawing/2014/main" val="1045051920"/>
                    </a:ext>
                  </a:extLst>
                </a:gridCol>
                <a:gridCol w="654909">
                  <a:extLst>
                    <a:ext uri="{9D8B030D-6E8A-4147-A177-3AD203B41FA5}">
                      <a16:colId xmlns:a16="http://schemas.microsoft.com/office/drawing/2014/main" val="1963880321"/>
                    </a:ext>
                  </a:extLst>
                </a:gridCol>
              </a:tblGrid>
              <a:tr h="323885"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観点</a:t>
                      </a:r>
                      <a:r>
                        <a:rPr kumimoji="1" lang="en-US" altLang="ja-JP" sz="1600" dirty="0"/>
                        <a:t> </a:t>
                      </a:r>
                      <a:r>
                        <a:rPr kumimoji="1" lang="ja-JP" altLang="en-US" sz="1600"/>
                        <a:t>・</a:t>
                      </a:r>
                      <a:r>
                        <a:rPr kumimoji="1" lang="en-US" altLang="ja-JP" sz="1600" dirty="0"/>
                        <a:t> </a:t>
                      </a:r>
                      <a:r>
                        <a:rPr kumimoji="1" lang="ja-JP" altLang="en-US" sz="1600"/>
                        <a:t>基準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571082"/>
                  </a:ext>
                </a:extLst>
              </a:tr>
              <a:tr h="339106"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観点</a:t>
                      </a:r>
                      <a:r>
                        <a:rPr kumimoji="1" lang="en-US" altLang="ja-JP" sz="1600" dirty="0"/>
                        <a:t>BA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237398"/>
                  </a:ext>
                </a:extLst>
              </a:tr>
              <a:tr h="339106"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観点</a:t>
                      </a:r>
                      <a:r>
                        <a:rPr kumimoji="1" lang="en-US" altLang="ja-JP" sz="1600" dirty="0"/>
                        <a:t>BB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470543"/>
                  </a:ext>
                </a:extLst>
              </a:tr>
              <a:tr h="374887"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観点</a:t>
                      </a:r>
                      <a:r>
                        <a:rPr kumimoji="1" lang="en-US" altLang="ja-JP" sz="1600" dirty="0"/>
                        <a:t>BC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060169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4B3E4422-E3D4-2091-0D2C-D531871D6B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235890"/>
              </p:ext>
            </p:extLst>
          </p:nvPr>
        </p:nvGraphicFramePr>
        <p:xfrm>
          <a:off x="5276336" y="4730525"/>
          <a:ext cx="3183924" cy="13883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8165">
                  <a:extLst>
                    <a:ext uri="{9D8B030D-6E8A-4147-A177-3AD203B41FA5}">
                      <a16:colId xmlns:a16="http://schemas.microsoft.com/office/drawing/2014/main" val="1822754908"/>
                    </a:ext>
                  </a:extLst>
                </a:gridCol>
                <a:gridCol w="593013">
                  <a:extLst>
                    <a:ext uri="{9D8B030D-6E8A-4147-A177-3AD203B41FA5}">
                      <a16:colId xmlns:a16="http://schemas.microsoft.com/office/drawing/2014/main" val="2943258639"/>
                    </a:ext>
                  </a:extLst>
                </a:gridCol>
                <a:gridCol w="617837">
                  <a:extLst>
                    <a:ext uri="{9D8B030D-6E8A-4147-A177-3AD203B41FA5}">
                      <a16:colId xmlns:a16="http://schemas.microsoft.com/office/drawing/2014/main" val="1045051920"/>
                    </a:ext>
                  </a:extLst>
                </a:gridCol>
                <a:gridCol w="654909">
                  <a:extLst>
                    <a:ext uri="{9D8B030D-6E8A-4147-A177-3AD203B41FA5}">
                      <a16:colId xmlns:a16="http://schemas.microsoft.com/office/drawing/2014/main" val="1963880321"/>
                    </a:ext>
                  </a:extLst>
                </a:gridCol>
              </a:tblGrid>
              <a:tr h="323885"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観点</a:t>
                      </a:r>
                      <a:r>
                        <a:rPr kumimoji="1" lang="en-US" altLang="ja-JP" sz="1600" dirty="0"/>
                        <a:t> </a:t>
                      </a:r>
                      <a:r>
                        <a:rPr kumimoji="1" lang="ja-JP" altLang="en-US" sz="1600"/>
                        <a:t>・</a:t>
                      </a:r>
                      <a:r>
                        <a:rPr kumimoji="1" lang="en-US" altLang="ja-JP" sz="1600" dirty="0"/>
                        <a:t> </a:t>
                      </a:r>
                      <a:r>
                        <a:rPr kumimoji="1" lang="ja-JP" altLang="en-US" sz="1600"/>
                        <a:t>基準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1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2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3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571082"/>
                  </a:ext>
                </a:extLst>
              </a:tr>
              <a:tr h="339106"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観点</a:t>
                      </a:r>
                      <a:r>
                        <a:rPr kumimoji="1" lang="en-US" altLang="ja-JP" sz="1600" dirty="0"/>
                        <a:t>CA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237398"/>
                  </a:ext>
                </a:extLst>
              </a:tr>
              <a:tr h="339106"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観点</a:t>
                      </a:r>
                      <a:r>
                        <a:rPr kumimoji="1" lang="en-US" altLang="ja-JP" sz="1600" dirty="0"/>
                        <a:t>CB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470543"/>
                  </a:ext>
                </a:extLst>
              </a:tr>
              <a:tr h="374887"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観点</a:t>
                      </a:r>
                      <a:r>
                        <a:rPr kumimoji="1" lang="en-US" altLang="ja-JP" sz="1600" dirty="0"/>
                        <a:t>CC</a:t>
                      </a:r>
                      <a:endParaRPr kumimoji="1" lang="ja-JP" alt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060169"/>
                  </a:ext>
                </a:extLst>
              </a:tr>
            </a:tbl>
          </a:graphicData>
        </a:graphic>
      </p:graphicFrame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8C4E111F-9EE1-3333-39A7-B376A38DAF37}"/>
              </a:ext>
            </a:extLst>
          </p:cNvPr>
          <p:cNvCxnSpPr>
            <a:endCxn id="6" idx="1"/>
          </p:cNvCxnSpPr>
          <p:nvPr/>
        </p:nvCxnSpPr>
        <p:spPr>
          <a:xfrm flipV="1">
            <a:off x="4176583" y="1766615"/>
            <a:ext cx="1099753" cy="32167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ED9159F2-FB72-2E66-FA7F-B68B4EA8BE4B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4176583" y="2460805"/>
            <a:ext cx="1099753" cy="10714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208E743D-2997-3315-CB3A-DE2872837552}"/>
              </a:ext>
            </a:extLst>
          </p:cNvPr>
          <p:cNvCxnSpPr>
            <a:cxnSpLocks/>
            <a:endCxn id="8" idx="1"/>
          </p:cNvCxnSpPr>
          <p:nvPr/>
        </p:nvCxnSpPr>
        <p:spPr>
          <a:xfrm>
            <a:off x="4176583" y="2758473"/>
            <a:ext cx="1099753" cy="266624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F776900-54C1-DDA1-AD86-6C7BA7CB69FF}"/>
              </a:ext>
            </a:extLst>
          </p:cNvPr>
          <p:cNvSpPr txBox="1"/>
          <p:nvPr/>
        </p:nvSpPr>
        <p:spPr>
          <a:xfrm>
            <a:off x="255373" y="1222079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親ルーブリック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924E082-5523-F6E9-3751-6D789BFD89E7}"/>
              </a:ext>
            </a:extLst>
          </p:cNvPr>
          <p:cNvSpPr txBox="1"/>
          <p:nvPr/>
        </p:nvSpPr>
        <p:spPr>
          <a:xfrm>
            <a:off x="5189838" y="695198"/>
            <a:ext cx="37930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/>
              <a:t>親ルーブリック観点</a:t>
            </a:r>
            <a:r>
              <a:rPr kumimoji="1" lang="en-US" altLang="ja-JP" sz="1600" dirty="0"/>
              <a:t>A</a:t>
            </a:r>
            <a:r>
              <a:rPr kumimoji="1" lang="ja-JP" altLang="en-US" sz="1600"/>
              <a:t>の詳細な評価項目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2EE0B33-9C4E-0259-7B7E-AB498D7F7AEC}"/>
              </a:ext>
            </a:extLst>
          </p:cNvPr>
          <p:cNvSpPr txBox="1"/>
          <p:nvPr/>
        </p:nvSpPr>
        <p:spPr>
          <a:xfrm>
            <a:off x="5189838" y="2518166"/>
            <a:ext cx="37930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/>
              <a:t>親ルーブリック観点</a:t>
            </a:r>
            <a:r>
              <a:rPr kumimoji="1" lang="en-US" altLang="ja-JP" sz="1600" dirty="0"/>
              <a:t>B</a:t>
            </a:r>
            <a:r>
              <a:rPr kumimoji="1" lang="ja-JP" altLang="en-US" sz="1600"/>
              <a:t>の詳細な評価項目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BE5D685-2DFA-C8B2-D7C0-B27225EC6ED2}"/>
              </a:ext>
            </a:extLst>
          </p:cNvPr>
          <p:cNvSpPr txBox="1"/>
          <p:nvPr/>
        </p:nvSpPr>
        <p:spPr>
          <a:xfrm>
            <a:off x="5233087" y="4391971"/>
            <a:ext cx="37930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/>
              <a:t>親ルーブリック観点</a:t>
            </a:r>
            <a:r>
              <a:rPr kumimoji="1" lang="en-US" altLang="ja-JP" sz="1600" dirty="0"/>
              <a:t>C</a:t>
            </a:r>
            <a:r>
              <a:rPr kumimoji="1" lang="ja-JP" altLang="en-US" sz="1600"/>
              <a:t>の詳細な評価項目</a:t>
            </a:r>
          </a:p>
        </p:txBody>
      </p:sp>
      <p:sp>
        <p:nvSpPr>
          <p:cNvPr id="21" name="タイトル 20">
            <a:extLst>
              <a:ext uri="{FF2B5EF4-FFF2-40B4-BE49-F238E27FC236}">
                <a16:creationId xmlns:a16="http://schemas.microsoft.com/office/drawing/2014/main" id="{457E85D7-88C2-1027-6540-073275DEC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445" y="354617"/>
            <a:ext cx="7886700" cy="484440"/>
          </a:xfrm>
        </p:spPr>
        <p:txBody>
          <a:bodyPr>
            <a:normAutofit/>
          </a:bodyPr>
          <a:lstStyle/>
          <a:p>
            <a:r>
              <a:rPr lang="ja-JP" altLang="en-US" sz="2400"/>
              <a:t>ルーブリックの親子関係</a:t>
            </a:r>
          </a:p>
        </p:txBody>
      </p:sp>
    </p:spTree>
    <p:extLst>
      <p:ext uri="{BB962C8B-B14F-4D97-AF65-F5344CB8AC3E}">
        <p14:creationId xmlns:p14="http://schemas.microsoft.com/office/powerpoint/2010/main" val="4108305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A75998-4676-5F1A-BF90-825D6A609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E895E77C-DDB2-B1B7-1DD6-748F1B47C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762470"/>
              </p:ext>
            </p:extLst>
          </p:nvPr>
        </p:nvGraphicFramePr>
        <p:xfrm>
          <a:off x="1828801" y="2464631"/>
          <a:ext cx="4930345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0454">
                  <a:extLst>
                    <a:ext uri="{9D8B030D-6E8A-4147-A177-3AD203B41FA5}">
                      <a16:colId xmlns:a16="http://schemas.microsoft.com/office/drawing/2014/main" val="1822754908"/>
                    </a:ext>
                  </a:extLst>
                </a:gridCol>
                <a:gridCol w="1075037">
                  <a:extLst>
                    <a:ext uri="{9D8B030D-6E8A-4147-A177-3AD203B41FA5}">
                      <a16:colId xmlns:a16="http://schemas.microsoft.com/office/drawing/2014/main" val="2943258639"/>
                    </a:ext>
                  </a:extLst>
                </a:gridCol>
                <a:gridCol w="1309817">
                  <a:extLst>
                    <a:ext uri="{9D8B030D-6E8A-4147-A177-3AD203B41FA5}">
                      <a16:colId xmlns:a16="http://schemas.microsoft.com/office/drawing/2014/main" val="1045051920"/>
                    </a:ext>
                  </a:extLst>
                </a:gridCol>
                <a:gridCol w="1075037">
                  <a:extLst>
                    <a:ext uri="{9D8B030D-6E8A-4147-A177-3AD203B41FA5}">
                      <a16:colId xmlns:a16="http://schemas.microsoft.com/office/drawing/2014/main" val="19638803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/>
                        <a:t>・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/>
                        <a:t>基準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3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571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A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237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B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470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C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060169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BEDED01-5140-C4D1-4A5A-5EA7E41B70DF}"/>
              </a:ext>
            </a:extLst>
          </p:cNvPr>
          <p:cNvSpPr/>
          <p:nvPr/>
        </p:nvSpPr>
        <p:spPr>
          <a:xfrm>
            <a:off x="1729946" y="2817348"/>
            <a:ext cx="5165124" cy="38896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線吹き出し 2 (枠付き) 5">
            <a:extLst>
              <a:ext uri="{FF2B5EF4-FFF2-40B4-BE49-F238E27FC236}">
                <a16:creationId xmlns:a16="http://schemas.microsoft.com/office/drawing/2014/main" id="{0C65CE93-429D-F8FF-42C7-4A001FD9C97A}"/>
              </a:ext>
            </a:extLst>
          </p:cNvPr>
          <p:cNvSpPr/>
          <p:nvPr/>
        </p:nvSpPr>
        <p:spPr>
          <a:xfrm>
            <a:off x="333632" y="4358716"/>
            <a:ext cx="2372497" cy="679623"/>
          </a:xfrm>
          <a:prstGeom prst="borderCallout2">
            <a:avLst>
              <a:gd name="adj1" fmla="val -5453"/>
              <a:gd name="adj2" fmla="val 22324"/>
              <a:gd name="adj3" fmla="val -175014"/>
              <a:gd name="adj4" fmla="val 41121"/>
              <a:gd name="adj5" fmla="val -187290"/>
              <a:gd name="adj6" fmla="val 58207"/>
            </a:avLst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/>
              <a:t>観点</a:t>
            </a:r>
            <a:r>
              <a:rPr kumimoji="1" lang="en-US" altLang="ja-JP" dirty="0"/>
              <a:t>(</a:t>
            </a:r>
            <a:r>
              <a:rPr kumimoji="1" lang="ja-JP" altLang="en-US"/>
              <a:t>行</a:t>
            </a:r>
            <a:r>
              <a:rPr kumimoji="1" lang="en-US" altLang="ja-JP" dirty="0"/>
              <a:t>)</a:t>
            </a:r>
            <a:r>
              <a:rPr kumimoji="1" lang="ja-JP" altLang="en-US"/>
              <a:t>を</a:t>
            </a:r>
            <a:endParaRPr kumimoji="1" lang="en-US" altLang="ja-JP" dirty="0"/>
          </a:p>
          <a:p>
            <a:pPr algn="ctr"/>
            <a:r>
              <a:rPr kumimoji="1" lang="en-US" altLang="ja-JP" dirty="0" err="1"/>
              <a:t>rubric_criteria</a:t>
            </a:r>
            <a:r>
              <a:rPr kumimoji="1" lang="en-US" altLang="ja-JP" dirty="0"/>
              <a:t> </a:t>
            </a:r>
            <a:r>
              <a:rPr kumimoji="1" lang="ja-JP" altLang="en-US"/>
              <a:t>で表現</a:t>
            </a:r>
          </a:p>
        </p:txBody>
      </p:sp>
      <p:sp>
        <p:nvSpPr>
          <p:cNvPr id="7" name="線吹き出し 2 (枠付き) 6">
            <a:extLst>
              <a:ext uri="{FF2B5EF4-FFF2-40B4-BE49-F238E27FC236}">
                <a16:creationId xmlns:a16="http://schemas.microsoft.com/office/drawing/2014/main" id="{6F98EBF7-67E0-788D-B1FF-156ED20FBE73}"/>
              </a:ext>
            </a:extLst>
          </p:cNvPr>
          <p:cNvSpPr/>
          <p:nvPr/>
        </p:nvSpPr>
        <p:spPr>
          <a:xfrm>
            <a:off x="4106557" y="4371621"/>
            <a:ext cx="3072718" cy="679623"/>
          </a:xfrm>
          <a:prstGeom prst="borderCallout2">
            <a:avLst>
              <a:gd name="adj1" fmla="val -5453"/>
              <a:gd name="adj2" fmla="val 22324"/>
              <a:gd name="adj3" fmla="val -194750"/>
              <a:gd name="adj4" fmla="val 11934"/>
              <a:gd name="adj5" fmla="val -203634"/>
              <a:gd name="adj6" fmla="val 1436"/>
            </a:avLst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rgbClr val="0432FF"/>
            </a:solidFill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/>
              <a:t>基準</a:t>
            </a:r>
            <a:r>
              <a:rPr kumimoji="1" lang="en-US" altLang="ja-JP" dirty="0"/>
              <a:t>(</a:t>
            </a:r>
            <a:r>
              <a:rPr kumimoji="1" lang="ja-JP" altLang="en-US"/>
              <a:t>セル</a:t>
            </a:r>
            <a:r>
              <a:rPr kumimoji="1" lang="en-US" altLang="ja-JP" dirty="0"/>
              <a:t>)</a:t>
            </a:r>
            <a:r>
              <a:rPr kumimoji="1" lang="ja-JP" altLang="en-US"/>
              <a:t>を</a:t>
            </a:r>
            <a:endParaRPr kumimoji="1" lang="en-US" altLang="ja-JP" dirty="0"/>
          </a:p>
          <a:p>
            <a:pPr algn="ctr"/>
            <a:r>
              <a:rPr kumimoji="1" lang="en-US" altLang="ja-JP" dirty="0" err="1"/>
              <a:t>rubric_performances</a:t>
            </a:r>
            <a:r>
              <a:rPr kumimoji="1" lang="en-US" altLang="ja-JP" dirty="0"/>
              <a:t> </a:t>
            </a:r>
            <a:r>
              <a:rPr kumimoji="1" lang="ja-JP" altLang="en-US"/>
              <a:t>で表現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33D6D71-B5A0-50FE-976E-23C85B99F70C}"/>
              </a:ext>
            </a:extLst>
          </p:cNvPr>
          <p:cNvSpPr/>
          <p:nvPr/>
        </p:nvSpPr>
        <p:spPr>
          <a:xfrm>
            <a:off x="3472244" y="2866774"/>
            <a:ext cx="720811" cy="302466"/>
          </a:xfrm>
          <a:prstGeom prst="rect">
            <a:avLst/>
          </a:prstGeom>
          <a:noFill/>
          <a:ln w="25400">
            <a:solidFill>
              <a:srgbClr val="0432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00A9048-A3B3-D56D-B50C-15B18DEBFC20}"/>
              </a:ext>
            </a:extLst>
          </p:cNvPr>
          <p:cNvSpPr/>
          <p:nvPr/>
        </p:nvSpPr>
        <p:spPr>
          <a:xfrm>
            <a:off x="1610493" y="2270149"/>
            <a:ext cx="5432858" cy="1894085"/>
          </a:xfrm>
          <a:prstGeom prst="rect">
            <a:avLst/>
          </a:prstGeom>
          <a:noFill/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線吹き出し 2 (枠付き) 9">
            <a:extLst>
              <a:ext uri="{FF2B5EF4-FFF2-40B4-BE49-F238E27FC236}">
                <a16:creationId xmlns:a16="http://schemas.microsoft.com/office/drawing/2014/main" id="{4CF356AA-215F-60F0-A732-BD98BB16AA5E}"/>
              </a:ext>
            </a:extLst>
          </p:cNvPr>
          <p:cNvSpPr/>
          <p:nvPr/>
        </p:nvSpPr>
        <p:spPr>
          <a:xfrm>
            <a:off x="2285995" y="1092347"/>
            <a:ext cx="2372497" cy="758052"/>
          </a:xfrm>
          <a:prstGeom prst="borderCallout2">
            <a:avLst>
              <a:gd name="adj1" fmla="val 103408"/>
              <a:gd name="adj2" fmla="val 39511"/>
              <a:gd name="adj3" fmla="val 130049"/>
              <a:gd name="adj4" fmla="val 18204"/>
              <a:gd name="adj5" fmla="val 159545"/>
              <a:gd name="adj6" fmla="val 13415"/>
            </a:avLst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accent5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/>
              <a:t>ルーブリック全体を</a:t>
            </a:r>
            <a:endParaRPr kumimoji="1" lang="en-US" altLang="ja-JP" dirty="0"/>
          </a:p>
          <a:p>
            <a:pPr algn="ctr"/>
            <a:r>
              <a:rPr kumimoji="1" lang="en-US" altLang="ja-JP" dirty="0"/>
              <a:t>rubrics </a:t>
            </a:r>
            <a:r>
              <a:rPr kumimoji="1" lang="ja-JP" altLang="en-US"/>
              <a:t>で表現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52B233D-E952-2B73-B1A8-BA928DE02CF0}"/>
              </a:ext>
            </a:extLst>
          </p:cNvPr>
          <p:cNvSpPr txBox="1"/>
          <p:nvPr/>
        </p:nvSpPr>
        <p:spPr>
          <a:xfrm>
            <a:off x="1610493" y="5845431"/>
            <a:ext cx="4184222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/>
              <a:t>自己評価結果は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rubric_reflection</a:t>
            </a:r>
            <a:r>
              <a:rPr kumimoji="1" lang="ja-JP" altLang="en-US"/>
              <a:t>に格納</a:t>
            </a:r>
          </a:p>
        </p:txBody>
      </p:sp>
      <p:sp>
        <p:nvSpPr>
          <p:cNvPr id="13" name="タイトル 12">
            <a:extLst>
              <a:ext uri="{FF2B5EF4-FFF2-40B4-BE49-F238E27FC236}">
                <a16:creationId xmlns:a16="http://schemas.microsoft.com/office/drawing/2014/main" id="{1386A764-5F26-4EF8-FCA6-44ABD93FA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557" y="286008"/>
            <a:ext cx="7886700" cy="532739"/>
          </a:xfrm>
        </p:spPr>
        <p:txBody>
          <a:bodyPr>
            <a:normAutofit/>
          </a:bodyPr>
          <a:lstStyle/>
          <a:p>
            <a:r>
              <a:rPr lang="ja-JP" altLang="en-US" sz="2800"/>
              <a:t>ルーブリックを保存するためのテーブル</a:t>
            </a:r>
          </a:p>
        </p:txBody>
      </p:sp>
    </p:spTree>
    <p:extLst>
      <p:ext uri="{BB962C8B-B14F-4D97-AF65-F5344CB8AC3E}">
        <p14:creationId xmlns:p14="http://schemas.microsoft.com/office/powerpoint/2010/main" val="2496282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A822E-B393-D575-D964-5FAA6F7AC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AA9979B7-404B-0C3A-F348-5A8418AE43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579036"/>
              </p:ext>
            </p:extLst>
          </p:nvPr>
        </p:nvGraphicFramePr>
        <p:xfrm>
          <a:off x="1841158" y="3972155"/>
          <a:ext cx="4930345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0454">
                  <a:extLst>
                    <a:ext uri="{9D8B030D-6E8A-4147-A177-3AD203B41FA5}">
                      <a16:colId xmlns:a16="http://schemas.microsoft.com/office/drawing/2014/main" val="1822754908"/>
                    </a:ext>
                  </a:extLst>
                </a:gridCol>
                <a:gridCol w="1075037">
                  <a:extLst>
                    <a:ext uri="{9D8B030D-6E8A-4147-A177-3AD203B41FA5}">
                      <a16:colId xmlns:a16="http://schemas.microsoft.com/office/drawing/2014/main" val="2943258639"/>
                    </a:ext>
                  </a:extLst>
                </a:gridCol>
                <a:gridCol w="1309817">
                  <a:extLst>
                    <a:ext uri="{9D8B030D-6E8A-4147-A177-3AD203B41FA5}">
                      <a16:colId xmlns:a16="http://schemas.microsoft.com/office/drawing/2014/main" val="1045051920"/>
                    </a:ext>
                  </a:extLst>
                </a:gridCol>
                <a:gridCol w="1075037">
                  <a:extLst>
                    <a:ext uri="{9D8B030D-6E8A-4147-A177-3AD203B41FA5}">
                      <a16:colId xmlns:a16="http://schemas.microsoft.com/office/drawing/2014/main" val="19638803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/>
                        <a:t>・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/>
                        <a:t>基準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3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571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A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237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B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470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C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060169"/>
                  </a:ext>
                </a:extLst>
              </a:tr>
            </a:tbl>
          </a:graphicData>
        </a:graphic>
      </p:graphicFrame>
      <p:sp>
        <p:nvSpPr>
          <p:cNvPr id="5" name="タイトル 4">
            <a:extLst>
              <a:ext uri="{FF2B5EF4-FFF2-40B4-BE49-F238E27FC236}">
                <a16:creationId xmlns:a16="http://schemas.microsoft.com/office/drawing/2014/main" id="{35000A62-30D1-E84F-25D0-6131731C5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23415"/>
          </a:xfrm>
        </p:spPr>
        <p:txBody>
          <a:bodyPr>
            <a:normAutofit/>
          </a:bodyPr>
          <a:lstStyle/>
          <a:p>
            <a:r>
              <a:rPr lang="en-US" altLang="ja-JP" sz="2400" dirty="0"/>
              <a:t>rubrics</a:t>
            </a:r>
            <a:r>
              <a:rPr lang="ja-JP" altLang="en-US" sz="2400"/>
              <a:t>テーブル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2E950C3-2630-8B9E-C767-A0B52CD3A224}"/>
              </a:ext>
            </a:extLst>
          </p:cNvPr>
          <p:cNvSpPr txBox="1"/>
          <p:nvPr/>
        </p:nvSpPr>
        <p:spPr>
          <a:xfrm>
            <a:off x="628650" y="1603185"/>
            <a:ext cx="820288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 </a:t>
            </a:r>
            <a:r>
              <a:rPr kumimoji="1" lang="en" altLang="ja-JP" dirty="0"/>
              <a:t>id </a:t>
            </a:r>
          </a:p>
          <a:p>
            <a:r>
              <a:rPr kumimoji="1" lang="en" altLang="ja-JP" dirty="0"/>
              <a:t>  title '</a:t>
            </a:r>
            <a:r>
              <a:rPr kumimoji="1" lang="ja-JP" altLang="en-US"/>
              <a:t>ルーブリックの名称（情報リテラシー等）</a:t>
            </a:r>
            <a:r>
              <a:rPr kumimoji="1" lang="en-US" altLang="ja-JP" dirty="0"/>
              <a:t>'</a:t>
            </a:r>
          </a:p>
          <a:p>
            <a:r>
              <a:rPr kumimoji="1" lang="en-US" altLang="ja-JP" dirty="0"/>
              <a:t>  </a:t>
            </a:r>
            <a:r>
              <a:rPr kumimoji="1" lang="en" altLang="ja-JP" dirty="0"/>
              <a:t>description</a:t>
            </a:r>
            <a:r>
              <a:rPr kumimoji="1" lang="ja-JP" altLang="en"/>
              <a:t>　</a:t>
            </a:r>
            <a:r>
              <a:rPr kumimoji="1" lang="en" altLang="ja-JP" dirty="0"/>
              <a:t>'</a:t>
            </a:r>
            <a:r>
              <a:rPr kumimoji="1" lang="ja-JP" altLang="en-US"/>
              <a:t>ルーブリックの説明</a:t>
            </a:r>
            <a:r>
              <a:rPr kumimoji="1" lang="en-US" altLang="ja-JP" dirty="0"/>
              <a:t>(</a:t>
            </a:r>
            <a:r>
              <a:rPr kumimoji="1" lang="ja-JP" altLang="en-US"/>
              <a:t>なくてもよい</a:t>
            </a:r>
            <a:r>
              <a:rPr kumimoji="1" lang="en-US" altLang="ja-JP" dirty="0"/>
              <a:t>)'</a:t>
            </a:r>
          </a:p>
          <a:p>
            <a:r>
              <a:rPr kumimoji="1" lang="en-US" altLang="ja-JP" dirty="0"/>
              <a:t>  </a:t>
            </a:r>
            <a:r>
              <a:rPr kumimoji="1" lang="en" altLang="ja-JP" dirty="0"/>
              <a:t>attribute '</a:t>
            </a:r>
            <a:r>
              <a:rPr kumimoji="1" lang="ja-JP" altLang="en-US"/>
              <a:t>評価項目の属性（評価項目，コンピテンシー，チェックリスト等）</a:t>
            </a:r>
            <a:r>
              <a:rPr kumimoji="1" lang="en-US" altLang="ja-JP" dirty="0"/>
              <a:t>'</a:t>
            </a:r>
          </a:p>
          <a:p>
            <a:r>
              <a:rPr kumimoji="1" lang="en-US" altLang="ja-JP" dirty="0"/>
              <a:t>  </a:t>
            </a:r>
            <a:r>
              <a:rPr kumimoji="1" lang="en" altLang="ja-JP" dirty="0"/>
              <a:t>level '</a:t>
            </a:r>
            <a:r>
              <a:rPr kumimoji="1" lang="ja-JP" altLang="en-US"/>
              <a:t>レベルの表示ラベル（</a:t>
            </a:r>
            <a:r>
              <a:rPr kumimoji="1" lang="en-US" altLang="ja-JP" dirty="0"/>
              <a:t>"</a:t>
            </a:r>
            <a:r>
              <a:rPr kumimoji="1" lang="ja-JP" altLang="en-US"/>
              <a:t>優れている</a:t>
            </a:r>
            <a:r>
              <a:rPr kumimoji="1" lang="en-US" altLang="ja-JP" dirty="0"/>
              <a:t>","</a:t>
            </a:r>
            <a:r>
              <a:rPr kumimoji="1" lang="ja-JP" altLang="en-US"/>
              <a:t>良い</a:t>
            </a:r>
            <a:r>
              <a:rPr kumimoji="1" lang="en-US" altLang="ja-JP" dirty="0"/>
              <a:t>","</a:t>
            </a:r>
            <a:r>
              <a:rPr kumimoji="1" lang="ja-JP" altLang="en-US"/>
              <a:t>努力が必要点</a:t>
            </a:r>
            <a:r>
              <a:rPr kumimoji="1" lang="en-US" altLang="ja-JP" dirty="0"/>
              <a:t>"</a:t>
            </a:r>
            <a:r>
              <a:rPr kumimoji="1" lang="ja-JP" altLang="en-US"/>
              <a:t>等）</a:t>
            </a:r>
            <a:r>
              <a:rPr kumimoji="1" lang="en-US" altLang="ja-JP" dirty="0"/>
              <a:t>'</a:t>
            </a:r>
          </a:p>
          <a:p>
            <a:r>
              <a:rPr kumimoji="1" lang="en-US" altLang="ja-JP" dirty="0"/>
              <a:t>  </a:t>
            </a:r>
            <a:r>
              <a:rPr kumimoji="1" lang="en" altLang="ja-JP" dirty="0" err="1"/>
              <a:t>rubric_criterion_id</a:t>
            </a:r>
            <a:r>
              <a:rPr kumimoji="1" lang="en" altLang="ja-JP" dirty="0"/>
              <a:t> '</a:t>
            </a:r>
            <a:r>
              <a:rPr kumimoji="1" lang="en" altLang="ja-JP" dirty="0" err="1"/>
              <a:t>rubric_criteria.id</a:t>
            </a:r>
            <a:r>
              <a:rPr kumimoji="1" lang="ja-JP" altLang="en-US"/>
              <a:t>外部キー</a:t>
            </a:r>
            <a:r>
              <a:rPr kumimoji="1" lang="en-US" altLang="ja-JP" dirty="0"/>
              <a:t>, </a:t>
            </a:r>
            <a:r>
              <a:rPr kumimoji="1" lang="ja-JP" altLang="en-US"/>
              <a:t>親ルーブリックの観点の</a:t>
            </a:r>
            <a:r>
              <a:rPr kumimoji="1" lang="en" altLang="ja-JP" dirty="0"/>
              <a:t>id'</a:t>
            </a:r>
            <a:endParaRPr kumimoji="1" lang="ja-JP" altLang="en-US"/>
          </a:p>
        </p:txBody>
      </p:sp>
      <p:sp>
        <p:nvSpPr>
          <p:cNvPr id="6" name="角丸四角形 5">
            <a:extLst>
              <a:ext uri="{FF2B5EF4-FFF2-40B4-BE49-F238E27FC236}">
                <a16:creationId xmlns:a16="http://schemas.microsoft.com/office/drawing/2014/main" id="{1B70E2DD-A9A0-8414-A236-641CDC29A664}"/>
              </a:ext>
            </a:extLst>
          </p:cNvPr>
          <p:cNvSpPr/>
          <p:nvPr/>
        </p:nvSpPr>
        <p:spPr>
          <a:xfrm>
            <a:off x="3459892" y="3972155"/>
            <a:ext cx="3212757" cy="35271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A70C41A-A1D6-EBFC-9631-E61758029F5E}"/>
              </a:ext>
            </a:extLst>
          </p:cNvPr>
          <p:cNvSpPr txBox="1"/>
          <p:nvPr/>
        </p:nvSpPr>
        <p:spPr>
          <a:xfrm>
            <a:off x="628650" y="5885493"/>
            <a:ext cx="7754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level </a:t>
            </a:r>
            <a:r>
              <a:rPr kumimoji="1" lang="ja-JP" altLang="en-US"/>
              <a:t>は行のヘッダに表示するタイトル</a:t>
            </a:r>
            <a:r>
              <a:rPr kumimoji="1" lang="en-US" altLang="ja-JP" dirty="0"/>
              <a:t>(</a:t>
            </a:r>
            <a:r>
              <a:rPr kumimoji="1" lang="ja-JP" altLang="en-US"/>
              <a:t>全部の列分</a:t>
            </a:r>
            <a:r>
              <a:rPr kumimoji="1" lang="en-US" altLang="ja-JP" dirty="0"/>
              <a:t>)</a:t>
            </a:r>
            <a:r>
              <a:rPr kumimoji="1" lang="ja-JP" altLang="en-US"/>
              <a:t>をカンマ区切りで保持</a:t>
            </a:r>
            <a:endParaRPr kumimoji="1" lang="en-US" altLang="ja-JP" dirty="0"/>
          </a:p>
          <a:p>
            <a:r>
              <a:rPr kumimoji="1" lang="ja-JP" altLang="en-US"/>
              <a:t>上の例なら</a:t>
            </a:r>
            <a:r>
              <a:rPr kumimoji="1" lang="en-US" altLang="ja-JP" dirty="0"/>
              <a:t> "1", ”2”, ”3"</a:t>
            </a:r>
            <a:endParaRPr kumimoji="1" lang="ja-JP" altLang="en-US"/>
          </a:p>
        </p:txBody>
      </p:sp>
      <p:cxnSp>
        <p:nvCxnSpPr>
          <p:cNvPr id="9" name="カギ線コネクタ 8">
            <a:extLst>
              <a:ext uri="{FF2B5EF4-FFF2-40B4-BE49-F238E27FC236}">
                <a16:creationId xmlns:a16="http://schemas.microsoft.com/office/drawing/2014/main" id="{04474923-113A-0053-649D-8C26039B43DF}"/>
              </a:ext>
            </a:extLst>
          </p:cNvPr>
          <p:cNvCxnSpPr>
            <a:stCxn id="7" idx="1"/>
            <a:endCxn id="6" idx="3"/>
          </p:cNvCxnSpPr>
          <p:nvPr/>
        </p:nvCxnSpPr>
        <p:spPr>
          <a:xfrm rot="10800000" flipH="1">
            <a:off x="628649" y="4148511"/>
            <a:ext cx="6043999" cy="2060149"/>
          </a:xfrm>
          <a:prstGeom prst="bentConnector5">
            <a:avLst>
              <a:gd name="adj1" fmla="val -3782"/>
              <a:gd name="adj2" fmla="val 22373"/>
              <a:gd name="adj3" fmla="val 103782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1436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EE3A7-9901-D83B-1702-5C09AD998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5C117D25-8425-CBDB-884A-69292116A86C}"/>
              </a:ext>
            </a:extLst>
          </p:cNvPr>
          <p:cNvGraphicFramePr>
            <a:graphicFrameLocks noGrp="1"/>
          </p:cNvGraphicFramePr>
          <p:nvPr/>
        </p:nvGraphicFramePr>
        <p:xfrm>
          <a:off x="1841158" y="3972155"/>
          <a:ext cx="4930345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0454">
                  <a:extLst>
                    <a:ext uri="{9D8B030D-6E8A-4147-A177-3AD203B41FA5}">
                      <a16:colId xmlns:a16="http://schemas.microsoft.com/office/drawing/2014/main" val="1822754908"/>
                    </a:ext>
                  </a:extLst>
                </a:gridCol>
                <a:gridCol w="1075037">
                  <a:extLst>
                    <a:ext uri="{9D8B030D-6E8A-4147-A177-3AD203B41FA5}">
                      <a16:colId xmlns:a16="http://schemas.microsoft.com/office/drawing/2014/main" val="2943258639"/>
                    </a:ext>
                  </a:extLst>
                </a:gridCol>
                <a:gridCol w="1309817">
                  <a:extLst>
                    <a:ext uri="{9D8B030D-6E8A-4147-A177-3AD203B41FA5}">
                      <a16:colId xmlns:a16="http://schemas.microsoft.com/office/drawing/2014/main" val="1045051920"/>
                    </a:ext>
                  </a:extLst>
                </a:gridCol>
                <a:gridCol w="1075037">
                  <a:extLst>
                    <a:ext uri="{9D8B030D-6E8A-4147-A177-3AD203B41FA5}">
                      <a16:colId xmlns:a16="http://schemas.microsoft.com/office/drawing/2014/main" val="19638803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/>
                        <a:t>・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/>
                        <a:t>基準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3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571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A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237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B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470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C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060169"/>
                  </a:ext>
                </a:extLst>
              </a:tr>
            </a:tbl>
          </a:graphicData>
        </a:graphic>
      </p:graphicFrame>
      <p:sp>
        <p:nvSpPr>
          <p:cNvPr id="5" name="タイトル 4">
            <a:extLst>
              <a:ext uri="{FF2B5EF4-FFF2-40B4-BE49-F238E27FC236}">
                <a16:creationId xmlns:a16="http://schemas.microsoft.com/office/drawing/2014/main" id="{C50EDC1A-9332-C5AB-E7AE-425F03581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23415"/>
          </a:xfrm>
        </p:spPr>
        <p:txBody>
          <a:bodyPr>
            <a:normAutofit/>
          </a:bodyPr>
          <a:lstStyle/>
          <a:p>
            <a:r>
              <a:rPr lang="en-US" altLang="ja-JP" sz="2400" dirty="0" err="1"/>
              <a:t>rubric_creteria</a:t>
            </a:r>
            <a:r>
              <a:rPr lang="ja-JP" altLang="en-US" sz="2400"/>
              <a:t>テーブル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4D2CC36-8BB9-3944-D410-3D785B8C16E0}"/>
              </a:ext>
            </a:extLst>
          </p:cNvPr>
          <p:cNvSpPr txBox="1"/>
          <p:nvPr/>
        </p:nvSpPr>
        <p:spPr>
          <a:xfrm>
            <a:off x="628650" y="1603185"/>
            <a:ext cx="718029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" altLang="ja-JP" dirty="0"/>
              <a:t> id </a:t>
            </a:r>
          </a:p>
          <a:p>
            <a:r>
              <a:rPr kumimoji="1" lang="en" altLang="ja-JP" dirty="0"/>
              <a:t> item  '</a:t>
            </a:r>
            <a:r>
              <a:rPr kumimoji="1" lang="ja-JP" altLang="en-US"/>
              <a:t>評価の観点（情報リテラシー，プレゼンテーション等），</a:t>
            </a:r>
            <a:endParaRPr kumimoji="1" lang="en-US" altLang="ja-JP" dirty="0"/>
          </a:p>
          <a:p>
            <a:r>
              <a:rPr kumimoji="1" lang="en-US" altLang="ja-JP" dirty="0"/>
              <a:t>		</a:t>
            </a:r>
            <a:r>
              <a:rPr kumimoji="1" lang="ja-JP" altLang="en-US"/>
              <a:t>チェックリストのチェク項目</a:t>
            </a:r>
            <a:r>
              <a:rPr kumimoji="1" lang="en-US" altLang="ja-JP" dirty="0"/>
              <a:t>'</a:t>
            </a:r>
          </a:p>
          <a:p>
            <a:r>
              <a:rPr kumimoji="1" lang="en-US" altLang="ja-JP" dirty="0"/>
              <a:t> </a:t>
            </a:r>
            <a:r>
              <a:rPr kumimoji="1" lang="en" altLang="ja-JP" dirty="0" err="1"/>
              <a:t>rubric_id</a:t>
            </a:r>
            <a:r>
              <a:rPr kumimoji="1" lang="en" altLang="ja-JP" dirty="0"/>
              <a:t>  ‘</a:t>
            </a:r>
            <a:r>
              <a:rPr kumimoji="1" lang="ja-JP" altLang="en-US"/>
              <a:t>この観点が属するルーブリックの</a:t>
            </a:r>
            <a:r>
              <a:rPr kumimoji="1" lang="en-US" altLang="ja-JP" dirty="0"/>
              <a:t>ID’</a:t>
            </a:r>
          </a:p>
          <a:p>
            <a:r>
              <a:rPr kumimoji="1" lang="en-US" altLang="ja-JP" dirty="0" err="1"/>
              <a:t>rubric_criterion_category_id</a:t>
            </a:r>
            <a:r>
              <a:rPr kumimoji="1" lang="en-US" altLang="ja-JP" dirty="0"/>
              <a:t>  ‘</a:t>
            </a:r>
            <a:r>
              <a:rPr kumimoji="1" lang="ja-JP" altLang="en-US"/>
              <a:t>この観点が属するカテゴリの</a:t>
            </a:r>
            <a:r>
              <a:rPr kumimoji="1" lang="en-US" altLang="ja-JP" dirty="0"/>
              <a:t>ID(null </a:t>
            </a:r>
            <a:r>
              <a:rPr kumimoji="1" lang="ja-JP" altLang="en-US"/>
              <a:t>可</a:t>
            </a:r>
            <a:r>
              <a:rPr kumimoji="1" lang="en-US" altLang="ja-JP" dirty="0"/>
              <a:t>)’</a:t>
            </a:r>
          </a:p>
          <a:p>
            <a:r>
              <a:rPr kumimoji="1" lang="en-US" altLang="ja-JP" dirty="0"/>
              <a:t>	</a:t>
            </a:r>
            <a:r>
              <a:rPr kumimoji="1" lang="ja-JP" altLang="en-US"/>
              <a:t>下の例では，カテゴリなし</a:t>
            </a:r>
            <a:endParaRPr kumimoji="1" lang="en-US" altLang="ja-JP" dirty="0"/>
          </a:p>
        </p:txBody>
      </p:sp>
      <p:sp>
        <p:nvSpPr>
          <p:cNvPr id="6" name="角丸四角形 5">
            <a:extLst>
              <a:ext uri="{FF2B5EF4-FFF2-40B4-BE49-F238E27FC236}">
                <a16:creationId xmlns:a16="http://schemas.microsoft.com/office/drawing/2014/main" id="{62BA391F-2D71-58F8-B647-EA3A22E63D69}"/>
              </a:ext>
            </a:extLst>
          </p:cNvPr>
          <p:cNvSpPr/>
          <p:nvPr/>
        </p:nvSpPr>
        <p:spPr>
          <a:xfrm>
            <a:off x="1841158" y="4361125"/>
            <a:ext cx="1433383" cy="34679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26782D5-F44E-08D8-AD8F-3E20ECA35D55}"/>
              </a:ext>
            </a:extLst>
          </p:cNvPr>
          <p:cNvSpPr txBox="1"/>
          <p:nvPr/>
        </p:nvSpPr>
        <p:spPr>
          <a:xfrm>
            <a:off x="628650" y="5885493"/>
            <a:ext cx="43721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item </a:t>
            </a:r>
            <a:r>
              <a:rPr kumimoji="1" lang="ja-JP" altLang="en-US"/>
              <a:t>は行の観点やチェックリストの項目</a:t>
            </a:r>
            <a:endParaRPr kumimoji="1" lang="en-US" altLang="ja-JP" dirty="0"/>
          </a:p>
          <a:p>
            <a:r>
              <a:rPr kumimoji="1" lang="ja-JP" altLang="en-US"/>
              <a:t>上の例なら</a:t>
            </a:r>
            <a:r>
              <a:rPr kumimoji="1" lang="en-US" altLang="ja-JP" dirty="0"/>
              <a:t> “</a:t>
            </a:r>
            <a:r>
              <a:rPr kumimoji="1" lang="ja-JP" altLang="en-US"/>
              <a:t>観点</a:t>
            </a:r>
            <a:r>
              <a:rPr kumimoji="1" lang="en-US" altLang="ja-JP" dirty="0"/>
              <a:t>A"</a:t>
            </a:r>
            <a:endParaRPr kumimoji="1" lang="ja-JP" altLang="en-US"/>
          </a:p>
        </p:txBody>
      </p:sp>
      <p:cxnSp>
        <p:nvCxnSpPr>
          <p:cNvPr id="9" name="カギ線コネクタ 8">
            <a:extLst>
              <a:ext uri="{FF2B5EF4-FFF2-40B4-BE49-F238E27FC236}">
                <a16:creationId xmlns:a16="http://schemas.microsoft.com/office/drawing/2014/main" id="{FD4FCE37-E371-617E-20F4-44F3E114CA89}"/>
              </a:ext>
            </a:extLst>
          </p:cNvPr>
          <p:cNvCxnSpPr>
            <a:cxnSpLocks/>
            <a:stCxn id="7" idx="1"/>
            <a:endCxn id="6" idx="1"/>
          </p:cNvCxnSpPr>
          <p:nvPr/>
        </p:nvCxnSpPr>
        <p:spPr>
          <a:xfrm rot="10800000" flipH="1">
            <a:off x="628650" y="4534525"/>
            <a:ext cx="1212508" cy="1674134"/>
          </a:xfrm>
          <a:prstGeom prst="bentConnector3">
            <a:avLst>
              <a:gd name="adj1" fmla="val -18853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3063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AFAC18-9CA8-E868-68E5-32DF911D2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DB87C14A-35C0-D6F3-AB33-6F8AA5BB92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702238"/>
              </p:ext>
            </p:extLst>
          </p:nvPr>
        </p:nvGraphicFramePr>
        <p:xfrm>
          <a:off x="1841158" y="3972155"/>
          <a:ext cx="4930345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0454">
                  <a:extLst>
                    <a:ext uri="{9D8B030D-6E8A-4147-A177-3AD203B41FA5}">
                      <a16:colId xmlns:a16="http://schemas.microsoft.com/office/drawing/2014/main" val="1822754908"/>
                    </a:ext>
                  </a:extLst>
                </a:gridCol>
                <a:gridCol w="1075037">
                  <a:extLst>
                    <a:ext uri="{9D8B030D-6E8A-4147-A177-3AD203B41FA5}">
                      <a16:colId xmlns:a16="http://schemas.microsoft.com/office/drawing/2014/main" val="2943258639"/>
                    </a:ext>
                  </a:extLst>
                </a:gridCol>
                <a:gridCol w="1309817">
                  <a:extLst>
                    <a:ext uri="{9D8B030D-6E8A-4147-A177-3AD203B41FA5}">
                      <a16:colId xmlns:a16="http://schemas.microsoft.com/office/drawing/2014/main" val="1045051920"/>
                    </a:ext>
                  </a:extLst>
                </a:gridCol>
                <a:gridCol w="1075037">
                  <a:extLst>
                    <a:ext uri="{9D8B030D-6E8A-4147-A177-3AD203B41FA5}">
                      <a16:colId xmlns:a16="http://schemas.microsoft.com/office/drawing/2014/main" val="19638803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/>
                        <a:t>・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/>
                        <a:t>基準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3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57108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r>
                        <a:rPr kumimoji="1" lang="ja-JP" altLang="en-US"/>
                        <a:t>話の構成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071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A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237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B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47054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r>
                        <a:rPr kumimoji="1" lang="ja-JP" altLang="en-US"/>
                        <a:t>話し方</a:t>
                      </a:r>
                      <a:endParaRPr kumimoji="1" lang="en-US" altLang="ja-JP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762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C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060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699"/>
                  </a:ext>
                </a:extLst>
              </a:tr>
            </a:tbl>
          </a:graphicData>
        </a:graphic>
      </p:graphicFrame>
      <p:sp>
        <p:nvSpPr>
          <p:cNvPr id="5" name="タイトル 4">
            <a:extLst>
              <a:ext uri="{FF2B5EF4-FFF2-40B4-BE49-F238E27FC236}">
                <a16:creationId xmlns:a16="http://schemas.microsoft.com/office/drawing/2014/main" id="{B9985D03-43C2-C729-E1C8-9B8EAE166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23415"/>
          </a:xfrm>
        </p:spPr>
        <p:txBody>
          <a:bodyPr>
            <a:normAutofit/>
          </a:bodyPr>
          <a:lstStyle/>
          <a:p>
            <a:r>
              <a:rPr lang="en-US" altLang="ja-JP" sz="2400" dirty="0" err="1"/>
              <a:t>rubric_criteria</a:t>
            </a:r>
            <a:r>
              <a:rPr lang="ja-JP" altLang="en-US" sz="2400"/>
              <a:t>テーブル</a:t>
            </a:r>
            <a:r>
              <a:rPr lang="en-US" altLang="ja-JP" sz="2400" dirty="0"/>
              <a:t> (</a:t>
            </a:r>
            <a:r>
              <a:rPr lang="ja-JP" altLang="en-US" sz="2400"/>
              <a:t>カテゴリがある場合</a:t>
            </a:r>
            <a:r>
              <a:rPr lang="en-US" altLang="ja-JP" sz="2400" dirty="0"/>
              <a:t>)</a:t>
            </a:r>
            <a:endParaRPr lang="ja-JP" altLang="en-US" sz="240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860C8B1-010B-6D4B-086F-BFB1432F0DBF}"/>
              </a:ext>
            </a:extLst>
          </p:cNvPr>
          <p:cNvSpPr txBox="1"/>
          <p:nvPr/>
        </p:nvSpPr>
        <p:spPr>
          <a:xfrm>
            <a:off x="628650" y="1603185"/>
            <a:ext cx="711297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" altLang="ja-JP" dirty="0"/>
              <a:t> id </a:t>
            </a:r>
          </a:p>
          <a:p>
            <a:r>
              <a:rPr kumimoji="1" lang="en" altLang="ja-JP" dirty="0"/>
              <a:t> item  '</a:t>
            </a:r>
            <a:r>
              <a:rPr kumimoji="1" lang="ja-JP" altLang="en-US"/>
              <a:t>評価の観点（情報リテラシー，プレゼンテーション等），</a:t>
            </a:r>
            <a:endParaRPr kumimoji="1" lang="en-US" altLang="ja-JP" dirty="0"/>
          </a:p>
          <a:p>
            <a:r>
              <a:rPr kumimoji="1" lang="en-US" altLang="ja-JP" dirty="0"/>
              <a:t>		</a:t>
            </a:r>
            <a:r>
              <a:rPr kumimoji="1" lang="ja-JP" altLang="en-US"/>
              <a:t>チェックリストのチェク項目</a:t>
            </a:r>
            <a:r>
              <a:rPr kumimoji="1" lang="en-US" altLang="ja-JP" dirty="0"/>
              <a:t>'</a:t>
            </a:r>
          </a:p>
          <a:p>
            <a:r>
              <a:rPr kumimoji="1" lang="en-US" altLang="ja-JP" dirty="0"/>
              <a:t> </a:t>
            </a:r>
            <a:r>
              <a:rPr kumimoji="1" lang="en" altLang="ja-JP" dirty="0" err="1"/>
              <a:t>rubric_id</a:t>
            </a:r>
            <a:r>
              <a:rPr kumimoji="1" lang="en" altLang="ja-JP" dirty="0"/>
              <a:t>  ‘</a:t>
            </a:r>
            <a:r>
              <a:rPr kumimoji="1" lang="ja-JP" altLang="en-US"/>
              <a:t>この観点が属するルーブリックの</a:t>
            </a:r>
            <a:r>
              <a:rPr kumimoji="1" lang="en-US" altLang="ja-JP" dirty="0"/>
              <a:t>ID’</a:t>
            </a:r>
          </a:p>
          <a:p>
            <a:r>
              <a:rPr kumimoji="1" lang="en-US" altLang="ja-JP" dirty="0" err="1"/>
              <a:t>rubric_criterion_category_id</a:t>
            </a:r>
            <a:r>
              <a:rPr kumimoji="1" lang="en-US" altLang="ja-JP" dirty="0"/>
              <a:t>  ‘</a:t>
            </a:r>
            <a:r>
              <a:rPr kumimoji="1" lang="ja-JP" altLang="en-US"/>
              <a:t>この観点が属するカテゴリの</a:t>
            </a:r>
            <a:r>
              <a:rPr kumimoji="1" lang="en-US" altLang="ja-JP" dirty="0"/>
              <a:t>ID(null </a:t>
            </a:r>
            <a:r>
              <a:rPr kumimoji="1" lang="ja-JP" altLang="en-US"/>
              <a:t>可</a:t>
            </a:r>
            <a:r>
              <a:rPr kumimoji="1" lang="en-US" altLang="ja-JP" dirty="0"/>
              <a:t>)’</a:t>
            </a:r>
          </a:p>
        </p:txBody>
      </p:sp>
      <p:sp>
        <p:nvSpPr>
          <p:cNvPr id="6" name="角丸四角形 5">
            <a:extLst>
              <a:ext uri="{FF2B5EF4-FFF2-40B4-BE49-F238E27FC236}">
                <a16:creationId xmlns:a16="http://schemas.microsoft.com/office/drawing/2014/main" id="{495ECDEE-9FD4-5D82-986F-C155A1BD95AD}"/>
              </a:ext>
            </a:extLst>
          </p:cNvPr>
          <p:cNvSpPr/>
          <p:nvPr/>
        </p:nvSpPr>
        <p:spPr>
          <a:xfrm>
            <a:off x="1841158" y="4361125"/>
            <a:ext cx="1433383" cy="34679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" name="カギ線コネクタ 8">
            <a:extLst>
              <a:ext uri="{FF2B5EF4-FFF2-40B4-BE49-F238E27FC236}">
                <a16:creationId xmlns:a16="http://schemas.microsoft.com/office/drawing/2014/main" id="{E61AB051-FB25-9050-D75F-CADAB36C5DE3}"/>
              </a:ext>
            </a:extLst>
          </p:cNvPr>
          <p:cNvCxnSpPr>
            <a:cxnSpLocks/>
            <a:stCxn id="8" idx="1"/>
            <a:endCxn id="6" idx="1"/>
          </p:cNvCxnSpPr>
          <p:nvPr/>
        </p:nvCxnSpPr>
        <p:spPr>
          <a:xfrm rot="10800000" flipV="1">
            <a:off x="1841158" y="3613665"/>
            <a:ext cx="12700" cy="920859"/>
          </a:xfrm>
          <a:prstGeom prst="bentConnector3">
            <a:avLst>
              <a:gd name="adj1" fmla="val 3085709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839C4FC-90DF-59C8-73B9-EF0D6A021DD8}"/>
              </a:ext>
            </a:extLst>
          </p:cNvPr>
          <p:cNvSpPr txBox="1"/>
          <p:nvPr/>
        </p:nvSpPr>
        <p:spPr>
          <a:xfrm>
            <a:off x="1841158" y="3429000"/>
            <a:ext cx="3078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観点</a:t>
            </a:r>
            <a:r>
              <a:rPr kumimoji="1" lang="en-US" altLang="ja-JP" dirty="0"/>
              <a:t>A</a:t>
            </a:r>
            <a:r>
              <a:rPr kumimoji="1" lang="ja-JP" altLang="en-US"/>
              <a:t>のカテゴリはこれの</a:t>
            </a:r>
            <a:r>
              <a:rPr kumimoji="1" lang="en-US" altLang="ja-JP" dirty="0"/>
              <a:t>ID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6404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A886C-5AAC-B2B1-02E5-729CA56CFE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E381E654-2D9A-B9A5-D466-C6E9B9334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23415"/>
          </a:xfrm>
        </p:spPr>
        <p:txBody>
          <a:bodyPr>
            <a:normAutofit/>
          </a:bodyPr>
          <a:lstStyle/>
          <a:p>
            <a:r>
              <a:rPr lang="en-US" altLang="ja-JP" sz="2400" dirty="0" err="1"/>
              <a:t>rubric_criterion_categories</a:t>
            </a:r>
            <a:r>
              <a:rPr lang="ja-JP" altLang="en-US" sz="2400"/>
              <a:t>テーブル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56F4C9B-EA61-BD7C-1B15-874CF09B1E50}"/>
              </a:ext>
            </a:extLst>
          </p:cNvPr>
          <p:cNvSpPr txBox="1"/>
          <p:nvPr/>
        </p:nvSpPr>
        <p:spPr>
          <a:xfrm>
            <a:off x="628650" y="1603185"/>
            <a:ext cx="54593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" altLang="ja-JP" dirty="0"/>
              <a:t> id </a:t>
            </a:r>
          </a:p>
          <a:p>
            <a:r>
              <a:rPr kumimoji="1" lang="en" altLang="ja-JP" dirty="0"/>
              <a:t> title  ‘</a:t>
            </a:r>
            <a:r>
              <a:rPr kumimoji="1" lang="ja-JP" altLang="en-US"/>
              <a:t>カテゴリの名称（話の構成，話し方等）</a:t>
            </a:r>
            <a:r>
              <a:rPr kumimoji="1" lang="en-US" altLang="ja-JP" dirty="0"/>
              <a:t>'</a:t>
            </a:r>
          </a:p>
          <a:p>
            <a:r>
              <a:rPr kumimoji="1" lang="en-US" altLang="ja-JP" dirty="0"/>
              <a:t> </a:t>
            </a:r>
            <a:r>
              <a:rPr kumimoji="1" lang="en" altLang="ja-JP" dirty="0" err="1"/>
              <a:t>rubric_id</a:t>
            </a:r>
            <a:r>
              <a:rPr kumimoji="1" lang="en" altLang="ja-JP" dirty="0"/>
              <a:t>  ‘</a:t>
            </a:r>
            <a:r>
              <a:rPr kumimoji="1" lang="ja-JP" altLang="en-US"/>
              <a:t>このカテゴリが属するルーブリックの</a:t>
            </a:r>
            <a:r>
              <a:rPr kumimoji="1" lang="en-US" altLang="ja-JP" dirty="0"/>
              <a:t>ID’</a:t>
            </a: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D4F7CDB3-D012-98EF-A1B2-235F8F414B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63185"/>
              </p:ext>
            </p:extLst>
          </p:nvPr>
        </p:nvGraphicFramePr>
        <p:xfrm>
          <a:off x="1841158" y="3972155"/>
          <a:ext cx="4930345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0454">
                  <a:extLst>
                    <a:ext uri="{9D8B030D-6E8A-4147-A177-3AD203B41FA5}">
                      <a16:colId xmlns:a16="http://schemas.microsoft.com/office/drawing/2014/main" val="1822754908"/>
                    </a:ext>
                  </a:extLst>
                </a:gridCol>
                <a:gridCol w="1075037">
                  <a:extLst>
                    <a:ext uri="{9D8B030D-6E8A-4147-A177-3AD203B41FA5}">
                      <a16:colId xmlns:a16="http://schemas.microsoft.com/office/drawing/2014/main" val="2943258639"/>
                    </a:ext>
                  </a:extLst>
                </a:gridCol>
                <a:gridCol w="1309817">
                  <a:extLst>
                    <a:ext uri="{9D8B030D-6E8A-4147-A177-3AD203B41FA5}">
                      <a16:colId xmlns:a16="http://schemas.microsoft.com/office/drawing/2014/main" val="1045051920"/>
                    </a:ext>
                  </a:extLst>
                </a:gridCol>
                <a:gridCol w="1075037">
                  <a:extLst>
                    <a:ext uri="{9D8B030D-6E8A-4147-A177-3AD203B41FA5}">
                      <a16:colId xmlns:a16="http://schemas.microsoft.com/office/drawing/2014/main" val="19638803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/>
                        <a:t>・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/>
                        <a:t>基準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3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57108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r>
                        <a:rPr kumimoji="1" lang="ja-JP" altLang="en-US"/>
                        <a:t>話の構成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071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A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237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B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47054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r>
                        <a:rPr kumimoji="1" lang="ja-JP" altLang="en-US"/>
                        <a:t>話し方</a:t>
                      </a:r>
                      <a:endParaRPr kumimoji="1" lang="en-US" altLang="ja-JP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762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C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060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699"/>
                  </a:ext>
                </a:extLst>
              </a:tr>
            </a:tbl>
          </a:graphicData>
        </a:graphic>
      </p:graphicFrame>
      <p:cxnSp>
        <p:nvCxnSpPr>
          <p:cNvPr id="10" name="カギ線コネクタ 9">
            <a:extLst>
              <a:ext uri="{FF2B5EF4-FFF2-40B4-BE49-F238E27FC236}">
                <a16:creationId xmlns:a16="http://schemas.microsoft.com/office/drawing/2014/main" id="{0F9CBD73-56B1-C0A0-0CCC-541EC18037CE}"/>
              </a:ext>
            </a:extLst>
          </p:cNvPr>
          <p:cNvCxnSpPr>
            <a:cxnSpLocks/>
            <a:stCxn id="15" idx="1"/>
          </p:cNvCxnSpPr>
          <p:nvPr/>
        </p:nvCxnSpPr>
        <p:spPr>
          <a:xfrm rot="10800000" flipH="1" flipV="1">
            <a:off x="628649" y="3452595"/>
            <a:ext cx="1212521" cy="1064976"/>
          </a:xfrm>
          <a:prstGeom prst="bentConnector3">
            <a:avLst>
              <a:gd name="adj1" fmla="val -18853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カギ線コネクタ 11">
            <a:extLst>
              <a:ext uri="{FF2B5EF4-FFF2-40B4-BE49-F238E27FC236}">
                <a16:creationId xmlns:a16="http://schemas.microsoft.com/office/drawing/2014/main" id="{212FA42E-C5F1-D706-1B3E-A68D432ECF85}"/>
              </a:ext>
            </a:extLst>
          </p:cNvPr>
          <p:cNvCxnSpPr>
            <a:cxnSpLocks/>
            <a:stCxn id="15" idx="1"/>
          </p:cNvCxnSpPr>
          <p:nvPr/>
        </p:nvCxnSpPr>
        <p:spPr>
          <a:xfrm rot="10800000" flipH="1" flipV="1">
            <a:off x="628649" y="3452595"/>
            <a:ext cx="1212521" cy="2207976"/>
          </a:xfrm>
          <a:prstGeom prst="bentConnector4">
            <a:avLst>
              <a:gd name="adj1" fmla="val -18853"/>
              <a:gd name="adj2" fmla="val 9954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ECC341A-3ECD-4C05-F711-006E101E3E9B}"/>
              </a:ext>
            </a:extLst>
          </p:cNvPr>
          <p:cNvSpPr txBox="1"/>
          <p:nvPr/>
        </p:nvSpPr>
        <p:spPr>
          <a:xfrm>
            <a:off x="628650" y="3267929"/>
            <a:ext cx="4108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カテゴリ　これらを保持するテーブル</a:t>
            </a:r>
          </a:p>
        </p:txBody>
      </p:sp>
    </p:spTree>
    <p:extLst>
      <p:ext uri="{BB962C8B-B14F-4D97-AF65-F5344CB8AC3E}">
        <p14:creationId xmlns:p14="http://schemas.microsoft.com/office/powerpoint/2010/main" val="2984684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CCC9B8-488E-B460-B65C-05B550837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47CDC000-E16D-F338-BA54-A63570A75574}"/>
              </a:ext>
            </a:extLst>
          </p:cNvPr>
          <p:cNvGraphicFramePr>
            <a:graphicFrameLocks noGrp="1"/>
          </p:cNvGraphicFramePr>
          <p:nvPr/>
        </p:nvGraphicFramePr>
        <p:xfrm>
          <a:off x="1841158" y="3972155"/>
          <a:ext cx="4930345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0454">
                  <a:extLst>
                    <a:ext uri="{9D8B030D-6E8A-4147-A177-3AD203B41FA5}">
                      <a16:colId xmlns:a16="http://schemas.microsoft.com/office/drawing/2014/main" val="1822754908"/>
                    </a:ext>
                  </a:extLst>
                </a:gridCol>
                <a:gridCol w="1075037">
                  <a:extLst>
                    <a:ext uri="{9D8B030D-6E8A-4147-A177-3AD203B41FA5}">
                      <a16:colId xmlns:a16="http://schemas.microsoft.com/office/drawing/2014/main" val="2943258639"/>
                    </a:ext>
                  </a:extLst>
                </a:gridCol>
                <a:gridCol w="1309817">
                  <a:extLst>
                    <a:ext uri="{9D8B030D-6E8A-4147-A177-3AD203B41FA5}">
                      <a16:colId xmlns:a16="http://schemas.microsoft.com/office/drawing/2014/main" val="1045051920"/>
                    </a:ext>
                  </a:extLst>
                </a:gridCol>
                <a:gridCol w="1075037">
                  <a:extLst>
                    <a:ext uri="{9D8B030D-6E8A-4147-A177-3AD203B41FA5}">
                      <a16:colId xmlns:a16="http://schemas.microsoft.com/office/drawing/2014/main" val="19638803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/>
                        <a:t>・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/>
                        <a:t>基準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3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571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A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237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B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470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C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060169"/>
                  </a:ext>
                </a:extLst>
              </a:tr>
            </a:tbl>
          </a:graphicData>
        </a:graphic>
      </p:graphicFrame>
      <p:sp>
        <p:nvSpPr>
          <p:cNvPr id="5" name="タイトル 4">
            <a:extLst>
              <a:ext uri="{FF2B5EF4-FFF2-40B4-BE49-F238E27FC236}">
                <a16:creationId xmlns:a16="http://schemas.microsoft.com/office/drawing/2014/main" id="{3AF6352D-254B-724F-73DD-AA5BBED24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23415"/>
          </a:xfrm>
        </p:spPr>
        <p:txBody>
          <a:bodyPr>
            <a:normAutofit/>
          </a:bodyPr>
          <a:lstStyle/>
          <a:p>
            <a:r>
              <a:rPr lang="en-US" altLang="ja-JP" sz="2400" dirty="0" err="1"/>
              <a:t>rubric_performances</a:t>
            </a:r>
            <a:r>
              <a:rPr lang="ja-JP" altLang="en-US" sz="2400"/>
              <a:t>テーブル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85998F9-2305-2576-2BFA-6621E8F77B1E}"/>
              </a:ext>
            </a:extLst>
          </p:cNvPr>
          <p:cNvSpPr txBox="1"/>
          <p:nvPr/>
        </p:nvSpPr>
        <p:spPr>
          <a:xfrm>
            <a:off x="628650" y="1603185"/>
            <a:ext cx="78767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" altLang="ja-JP" dirty="0"/>
              <a:t> id </a:t>
            </a:r>
          </a:p>
          <a:p>
            <a:r>
              <a:rPr kumimoji="1" lang="en" altLang="ja-JP" dirty="0"/>
              <a:t> descriptor ’</a:t>
            </a:r>
            <a:r>
              <a:rPr kumimoji="1" lang="ja-JP" altLang="en-US"/>
              <a:t>ルーブリックのセルに入る記述’</a:t>
            </a:r>
          </a:p>
          <a:p>
            <a:r>
              <a:rPr kumimoji="1" lang="ja-JP" altLang="en-US"/>
              <a:t> </a:t>
            </a:r>
            <a:r>
              <a:rPr kumimoji="1" lang="en" altLang="ja-JP" dirty="0"/>
              <a:t>point '</a:t>
            </a:r>
            <a:r>
              <a:rPr kumimoji="1" lang="ja-JP" altLang="en-US"/>
              <a:t>得点（</a:t>
            </a:r>
            <a:r>
              <a:rPr kumimoji="1" lang="en-US" altLang="ja-JP" dirty="0"/>
              <a:t>0,1,2,...</a:t>
            </a:r>
            <a:r>
              <a:rPr kumimoji="1" lang="ja-JP" altLang="en-US"/>
              <a:t>）</a:t>
            </a:r>
            <a:r>
              <a:rPr kumimoji="1" lang="en-US" altLang="ja-JP" dirty="0"/>
              <a:t>'</a:t>
            </a:r>
          </a:p>
          <a:p>
            <a:r>
              <a:rPr kumimoji="1" lang="en-US" altLang="ja-JP" dirty="0"/>
              <a:t> </a:t>
            </a:r>
            <a:r>
              <a:rPr kumimoji="1" lang="en" altLang="ja-JP" dirty="0" err="1"/>
              <a:t>rubric_criterion_id</a:t>
            </a:r>
            <a:r>
              <a:rPr kumimoji="1" lang="en" altLang="ja-JP" dirty="0"/>
              <a:t> '</a:t>
            </a:r>
            <a:r>
              <a:rPr kumimoji="1" lang="en" altLang="ja-JP" dirty="0" err="1"/>
              <a:t>rubric_criteria.id</a:t>
            </a:r>
            <a:r>
              <a:rPr kumimoji="1" lang="ja-JP" altLang="en-US"/>
              <a:t>外部キー</a:t>
            </a:r>
            <a:r>
              <a:rPr kumimoji="1" lang="en-US" altLang="ja-JP" dirty="0"/>
              <a:t>, </a:t>
            </a:r>
            <a:r>
              <a:rPr kumimoji="1" lang="ja-JP" altLang="en-US"/>
              <a:t>この記述が書かれる行の観点</a:t>
            </a:r>
            <a:r>
              <a:rPr kumimoji="1" lang="en-US" altLang="ja-JP" dirty="0"/>
              <a:t>'</a:t>
            </a:r>
          </a:p>
        </p:txBody>
      </p:sp>
      <p:sp>
        <p:nvSpPr>
          <p:cNvPr id="6" name="角丸四角形 5">
            <a:extLst>
              <a:ext uri="{FF2B5EF4-FFF2-40B4-BE49-F238E27FC236}">
                <a16:creationId xmlns:a16="http://schemas.microsoft.com/office/drawing/2014/main" id="{55C34139-27AD-957C-E787-6D66DB56B18E}"/>
              </a:ext>
            </a:extLst>
          </p:cNvPr>
          <p:cNvSpPr/>
          <p:nvPr/>
        </p:nvSpPr>
        <p:spPr>
          <a:xfrm>
            <a:off x="1841159" y="4361125"/>
            <a:ext cx="1297458" cy="34679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2C6E06C-B345-0CF6-F50B-E9FEBD141E1E}"/>
              </a:ext>
            </a:extLst>
          </p:cNvPr>
          <p:cNvSpPr txBox="1"/>
          <p:nvPr/>
        </p:nvSpPr>
        <p:spPr>
          <a:xfrm>
            <a:off x="628650" y="5885493"/>
            <a:ext cx="4114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/>
              <a:t>rubric_criterion_id</a:t>
            </a:r>
            <a:r>
              <a:rPr kumimoji="1" lang="en-US" altLang="ja-JP" dirty="0"/>
              <a:t> </a:t>
            </a:r>
            <a:r>
              <a:rPr kumimoji="1" lang="ja-JP" altLang="en-US"/>
              <a:t>はその行の観点の</a:t>
            </a:r>
            <a:r>
              <a:rPr kumimoji="1" lang="en-US" altLang="ja-JP" dirty="0"/>
              <a:t>ID</a:t>
            </a:r>
          </a:p>
          <a:p>
            <a:r>
              <a:rPr kumimoji="1" lang="ja-JP" altLang="en-US"/>
              <a:t>上の例なら</a:t>
            </a:r>
            <a:r>
              <a:rPr kumimoji="1" lang="en-US" altLang="ja-JP" dirty="0"/>
              <a:t> </a:t>
            </a:r>
            <a:r>
              <a:rPr kumimoji="1" lang="ja-JP" altLang="en-US"/>
              <a:t>観点</a:t>
            </a:r>
            <a:r>
              <a:rPr kumimoji="1" lang="en-US" altLang="ja-JP" dirty="0"/>
              <a:t>A </a:t>
            </a:r>
            <a:r>
              <a:rPr kumimoji="1" lang="ja-JP" altLang="en-US"/>
              <a:t>の</a:t>
            </a:r>
            <a:r>
              <a:rPr kumimoji="1" lang="en-US" altLang="ja-JP" dirty="0"/>
              <a:t>ID</a:t>
            </a:r>
            <a:endParaRPr kumimoji="1" lang="ja-JP" altLang="en-US"/>
          </a:p>
        </p:txBody>
      </p:sp>
      <p:cxnSp>
        <p:nvCxnSpPr>
          <p:cNvPr id="9" name="カギ線コネクタ 8">
            <a:extLst>
              <a:ext uri="{FF2B5EF4-FFF2-40B4-BE49-F238E27FC236}">
                <a16:creationId xmlns:a16="http://schemas.microsoft.com/office/drawing/2014/main" id="{EA965348-9C1E-5DA7-94CA-062D6849E417}"/>
              </a:ext>
            </a:extLst>
          </p:cNvPr>
          <p:cNvCxnSpPr>
            <a:cxnSpLocks/>
            <a:stCxn id="7" idx="1"/>
            <a:endCxn id="6" idx="1"/>
          </p:cNvCxnSpPr>
          <p:nvPr/>
        </p:nvCxnSpPr>
        <p:spPr>
          <a:xfrm rot="10800000" flipH="1">
            <a:off x="628649" y="4534525"/>
            <a:ext cx="1212509" cy="1674134"/>
          </a:xfrm>
          <a:prstGeom prst="bentConnector3">
            <a:avLst>
              <a:gd name="adj1" fmla="val -18853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角丸四角形 7">
            <a:extLst>
              <a:ext uri="{FF2B5EF4-FFF2-40B4-BE49-F238E27FC236}">
                <a16:creationId xmlns:a16="http://schemas.microsoft.com/office/drawing/2014/main" id="{7668155E-87D4-5DA6-D87C-DCC0B3A0E604}"/>
              </a:ext>
            </a:extLst>
          </p:cNvPr>
          <p:cNvSpPr/>
          <p:nvPr/>
        </p:nvSpPr>
        <p:spPr>
          <a:xfrm>
            <a:off x="3410465" y="4361125"/>
            <a:ext cx="877330" cy="346799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8686D48-A563-F0B7-C4AF-17E88D40B235}"/>
              </a:ext>
            </a:extLst>
          </p:cNvPr>
          <p:cNvSpPr txBox="1"/>
          <p:nvPr/>
        </p:nvSpPr>
        <p:spPr>
          <a:xfrm>
            <a:off x="4287795" y="3371085"/>
            <a:ext cx="31025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descriptor </a:t>
            </a:r>
            <a:r>
              <a:rPr kumimoji="1" lang="ja-JP" altLang="en-US"/>
              <a:t>はここに入る記述</a:t>
            </a:r>
            <a:endParaRPr kumimoji="1" lang="en-US" altLang="ja-JP" dirty="0"/>
          </a:p>
          <a:p>
            <a:r>
              <a:rPr kumimoji="1" lang="en-US" altLang="ja-JP" dirty="0"/>
              <a:t>point</a:t>
            </a:r>
            <a:r>
              <a:rPr kumimoji="1" lang="ja-JP" altLang="en-US"/>
              <a:t>はその得点</a:t>
            </a:r>
            <a:endParaRPr kumimoji="1" lang="en-US" altLang="ja-JP" dirty="0"/>
          </a:p>
        </p:txBody>
      </p:sp>
      <p:cxnSp>
        <p:nvCxnSpPr>
          <p:cNvPr id="11" name="カギ線コネクタ 10">
            <a:extLst>
              <a:ext uri="{FF2B5EF4-FFF2-40B4-BE49-F238E27FC236}">
                <a16:creationId xmlns:a16="http://schemas.microsoft.com/office/drawing/2014/main" id="{7BE537FC-730C-75CB-6E25-86FB70709BCC}"/>
              </a:ext>
            </a:extLst>
          </p:cNvPr>
          <p:cNvCxnSpPr>
            <a:cxnSpLocks/>
            <a:stCxn id="10" idx="1"/>
          </p:cNvCxnSpPr>
          <p:nvPr/>
        </p:nvCxnSpPr>
        <p:spPr>
          <a:xfrm rot="10800000" flipV="1">
            <a:off x="3942843" y="3694251"/>
            <a:ext cx="344952" cy="680448"/>
          </a:xfrm>
          <a:prstGeom prst="bentConnector2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1873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B4AB3-5F15-99C5-05A2-F577A64BD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4EA3AE89-99AB-232E-0D23-28119795D0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501637"/>
              </p:ext>
            </p:extLst>
          </p:nvPr>
        </p:nvGraphicFramePr>
        <p:xfrm>
          <a:off x="1539816" y="2326901"/>
          <a:ext cx="4930345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0454">
                  <a:extLst>
                    <a:ext uri="{9D8B030D-6E8A-4147-A177-3AD203B41FA5}">
                      <a16:colId xmlns:a16="http://schemas.microsoft.com/office/drawing/2014/main" val="1822754908"/>
                    </a:ext>
                  </a:extLst>
                </a:gridCol>
                <a:gridCol w="1075037">
                  <a:extLst>
                    <a:ext uri="{9D8B030D-6E8A-4147-A177-3AD203B41FA5}">
                      <a16:colId xmlns:a16="http://schemas.microsoft.com/office/drawing/2014/main" val="2943258639"/>
                    </a:ext>
                  </a:extLst>
                </a:gridCol>
                <a:gridCol w="1309817">
                  <a:extLst>
                    <a:ext uri="{9D8B030D-6E8A-4147-A177-3AD203B41FA5}">
                      <a16:colId xmlns:a16="http://schemas.microsoft.com/office/drawing/2014/main" val="1045051920"/>
                    </a:ext>
                  </a:extLst>
                </a:gridCol>
                <a:gridCol w="1075037">
                  <a:extLst>
                    <a:ext uri="{9D8B030D-6E8A-4147-A177-3AD203B41FA5}">
                      <a16:colId xmlns:a16="http://schemas.microsoft.com/office/drawing/2014/main" val="19638803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/>
                        <a:t>・</a:t>
                      </a:r>
                      <a:r>
                        <a:rPr kumimoji="1" lang="en-US" altLang="ja-JP" dirty="0"/>
                        <a:t> </a:t>
                      </a:r>
                      <a:r>
                        <a:rPr kumimoji="1" lang="ja-JP" altLang="en-US"/>
                        <a:t>基準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1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2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/>
                        <a:t>3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2571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A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9237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B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470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/>
                        <a:t>観点</a:t>
                      </a:r>
                      <a:r>
                        <a:rPr kumimoji="1" lang="en-US" altLang="ja-JP" dirty="0"/>
                        <a:t>C</a:t>
                      </a:r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/>
                        <a:t>説明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060169"/>
                  </a:ext>
                </a:extLst>
              </a:tr>
            </a:tbl>
          </a:graphicData>
        </a:graphic>
      </p:graphicFrame>
      <p:sp>
        <p:nvSpPr>
          <p:cNvPr id="5" name="タイトル 4">
            <a:extLst>
              <a:ext uri="{FF2B5EF4-FFF2-40B4-BE49-F238E27FC236}">
                <a16:creationId xmlns:a16="http://schemas.microsoft.com/office/drawing/2014/main" id="{CEF9C47C-D19F-C8C6-2150-673F1A7B1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23415"/>
          </a:xfrm>
        </p:spPr>
        <p:txBody>
          <a:bodyPr>
            <a:normAutofit/>
          </a:bodyPr>
          <a:lstStyle/>
          <a:p>
            <a:r>
              <a:rPr lang="en-US" altLang="ja-JP" sz="2400" dirty="0" err="1"/>
              <a:t>reflection_comment_names</a:t>
            </a:r>
            <a:r>
              <a:rPr lang="ja-JP" altLang="en-US" sz="2400"/>
              <a:t>テーブル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504AC9A-DC14-6DAB-48F8-A72E7F2E3B58}"/>
              </a:ext>
            </a:extLst>
          </p:cNvPr>
          <p:cNvSpPr txBox="1"/>
          <p:nvPr/>
        </p:nvSpPr>
        <p:spPr>
          <a:xfrm>
            <a:off x="613398" y="1086297"/>
            <a:ext cx="62856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" altLang="ja-JP" dirty="0"/>
              <a:t> id</a:t>
            </a:r>
          </a:p>
          <a:p>
            <a:r>
              <a:rPr kumimoji="1" lang="en-US" altLang="ja-JP" dirty="0"/>
              <a:t> title  ‘</a:t>
            </a:r>
            <a:r>
              <a:rPr kumimoji="1" lang="ja-JP" altLang="en-US"/>
              <a:t>コメント欄の名称</a:t>
            </a:r>
            <a:r>
              <a:rPr kumimoji="1" lang="en-US" altLang="ja-JP" dirty="0"/>
              <a:t> (</a:t>
            </a:r>
            <a:r>
              <a:rPr kumimoji="1" lang="ja-JP" altLang="en-US"/>
              <a:t>良い点，改善点など</a:t>
            </a:r>
            <a:r>
              <a:rPr kumimoji="1" lang="en-US" altLang="ja-JP" dirty="0"/>
              <a:t>) '</a:t>
            </a:r>
          </a:p>
          <a:p>
            <a:r>
              <a:rPr kumimoji="1" lang="en-US" altLang="ja-JP" dirty="0"/>
              <a:t> </a:t>
            </a:r>
            <a:r>
              <a:rPr kumimoji="1" lang="en" altLang="ja-JP" dirty="0" err="1"/>
              <a:t>rubric_id</a:t>
            </a:r>
            <a:r>
              <a:rPr kumimoji="1" lang="ja-JP" altLang="en"/>
              <a:t>　</a:t>
            </a:r>
            <a:r>
              <a:rPr kumimoji="1" lang="en-US" altLang="ja-JP" dirty="0"/>
              <a:t>‘</a:t>
            </a:r>
            <a:r>
              <a:rPr kumimoji="1" lang="ja-JP" altLang="en-US"/>
              <a:t>このコメント欄が設けられるルーブリックの</a:t>
            </a:r>
            <a:r>
              <a:rPr kumimoji="1" lang="en" altLang="ja-JP" dirty="0"/>
              <a:t>ID'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125EE33-59FC-AB1E-7A4F-2128C031A7FF}"/>
              </a:ext>
            </a:extLst>
          </p:cNvPr>
          <p:cNvSpPr txBox="1"/>
          <p:nvPr/>
        </p:nvSpPr>
        <p:spPr>
          <a:xfrm>
            <a:off x="1539816" y="3924294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良い点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8E148A0-A107-B29F-DCBB-B346AD9B3A73}"/>
              </a:ext>
            </a:extLst>
          </p:cNvPr>
          <p:cNvSpPr/>
          <p:nvPr/>
        </p:nvSpPr>
        <p:spPr>
          <a:xfrm>
            <a:off x="1539816" y="4293627"/>
            <a:ext cx="4930345" cy="6251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16808D9-B3A1-ED06-2021-48BD903CB201}"/>
              </a:ext>
            </a:extLst>
          </p:cNvPr>
          <p:cNvSpPr txBox="1"/>
          <p:nvPr/>
        </p:nvSpPr>
        <p:spPr>
          <a:xfrm>
            <a:off x="1539816" y="4919005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改善点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584F0CC-49B5-E44C-BB19-66DD7247C2AF}"/>
              </a:ext>
            </a:extLst>
          </p:cNvPr>
          <p:cNvSpPr/>
          <p:nvPr/>
        </p:nvSpPr>
        <p:spPr>
          <a:xfrm>
            <a:off x="1539816" y="5288338"/>
            <a:ext cx="4930345" cy="6251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カギ線コネクタ 12">
            <a:extLst>
              <a:ext uri="{FF2B5EF4-FFF2-40B4-BE49-F238E27FC236}">
                <a16:creationId xmlns:a16="http://schemas.microsoft.com/office/drawing/2014/main" id="{00E44294-A460-595E-071C-D827E49A3CB5}"/>
              </a:ext>
            </a:extLst>
          </p:cNvPr>
          <p:cNvCxnSpPr>
            <a:cxnSpLocks/>
            <a:stCxn id="15" idx="1"/>
            <a:endCxn id="6" idx="1"/>
          </p:cNvCxnSpPr>
          <p:nvPr/>
        </p:nvCxnSpPr>
        <p:spPr>
          <a:xfrm rot="10800000" flipH="1">
            <a:off x="859970" y="4108960"/>
            <a:ext cx="679845" cy="2285620"/>
          </a:xfrm>
          <a:prstGeom prst="bentConnector3">
            <a:avLst>
              <a:gd name="adj1" fmla="val -33625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カギ線コネクタ 13">
            <a:extLst>
              <a:ext uri="{FF2B5EF4-FFF2-40B4-BE49-F238E27FC236}">
                <a16:creationId xmlns:a16="http://schemas.microsoft.com/office/drawing/2014/main" id="{1D1E6CA8-F83F-2C14-9A24-4501CD232CFF}"/>
              </a:ext>
            </a:extLst>
          </p:cNvPr>
          <p:cNvCxnSpPr>
            <a:cxnSpLocks/>
            <a:stCxn id="15" idx="1"/>
            <a:endCxn id="9" idx="1"/>
          </p:cNvCxnSpPr>
          <p:nvPr/>
        </p:nvCxnSpPr>
        <p:spPr>
          <a:xfrm rot="10800000" flipH="1">
            <a:off x="859970" y="5103672"/>
            <a:ext cx="679845" cy="1290909"/>
          </a:xfrm>
          <a:prstGeom prst="bentConnector3">
            <a:avLst>
              <a:gd name="adj1" fmla="val -33625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2529408-8E75-CE5A-A513-0A1288BA6B73}"/>
              </a:ext>
            </a:extLst>
          </p:cNvPr>
          <p:cNvSpPr txBox="1"/>
          <p:nvPr/>
        </p:nvSpPr>
        <p:spPr>
          <a:xfrm>
            <a:off x="859971" y="6209914"/>
            <a:ext cx="4108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/>
              <a:t>これらを保持するテーブル</a:t>
            </a:r>
          </a:p>
        </p:txBody>
      </p:sp>
    </p:spTree>
    <p:extLst>
      <p:ext uri="{BB962C8B-B14F-4D97-AF65-F5344CB8AC3E}">
        <p14:creationId xmlns:p14="http://schemas.microsoft.com/office/powerpoint/2010/main" val="3962023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</TotalTime>
  <Words>1279</Words>
  <Application>Microsoft Macintosh PowerPoint</Application>
  <PresentationFormat>画面に合わせる (4:3)</PresentationFormat>
  <Paragraphs>338</Paragraphs>
  <Slides>15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 テーマ</vt:lpstr>
      <vt:lpstr>ルーブリック</vt:lpstr>
      <vt:lpstr>ルーブリックの親子関係</vt:lpstr>
      <vt:lpstr>ルーブリックを保存するためのテーブル</vt:lpstr>
      <vt:lpstr>rubricsテーブル</vt:lpstr>
      <vt:lpstr>rubric_creteriaテーブル</vt:lpstr>
      <vt:lpstr>rubric_criteriaテーブル (カテゴリがある場合)</vt:lpstr>
      <vt:lpstr>rubric_criterion_categoriesテーブル</vt:lpstr>
      <vt:lpstr>rubric_performancesテーブル</vt:lpstr>
      <vt:lpstr>reflection_comment_namesテーブル</vt:lpstr>
      <vt:lpstr>相互評価結果を格納するテーブル</vt:lpstr>
      <vt:lpstr>peer_reviewsテーブル</vt:lpstr>
      <vt:lpstr>peer_review_commentsテーブル</vt:lpstr>
      <vt:lpstr>自己評価結果を格納するテーブル</vt:lpstr>
      <vt:lpstr>self_assessmentsテーブル</vt:lpstr>
      <vt:lpstr>self_assessment_commentsテーブル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渡辺　博芳</dc:creator>
  <cp:lastModifiedBy>渡辺　博芳</cp:lastModifiedBy>
  <cp:revision>9</cp:revision>
  <dcterms:created xsi:type="dcterms:W3CDTF">2025-07-04T02:20:02Z</dcterms:created>
  <dcterms:modified xsi:type="dcterms:W3CDTF">2025-07-22T02:01:48Z</dcterms:modified>
</cp:coreProperties>
</file>